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01" r:id="rId1"/>
    <p:sldMasterId id="2147484807" r:id="rId2"/>
    <p:sldMasterId id="2147484825" r:id="rId3"/>
  </p:sldMasterIdLst>
  <p:notesMasterIdLst>
    <p:notesMasterId r:id="rId44"/>
  </p:notesMasterIdLst>
  <p:handoutMasterIdLst>
    <p:handoutMasterId r:id="rId45"/>
  </p:handoutMasterIdLst>
  <p:sldIdLst>
    <p:sldId id="736" r:id="rId4"/>
    <p:sldId id="737" r:id="rId5"/>
    <p:sldId id="738" r:id="rId6"/>
    <p:sldId id="739" r:id="rId7"/>
    <p:sldId id="740" r:id="rId8"/>
    <p:sldId id="741" r:id="rId9"/>
    <p:sldId id="742" r:id="rId10"/>
    <p:sldId id="743" r:id="rId11"/>
    <p:sldId id="697" r:id="rId12"/>
    <p:sldId id="698" r:id="rId13"/>
    <p:sldId id="700" r:id="rId14"/>
    <p:sldId id="699" r:id="rId15"/>
    <p:sldId id="701" r:id="rId16"/>
    <p:sldId id="704" r:id="rId17"/>
    <p:sldId id="703" r:id="rId18"/>
    <p:sldId id="705" r:id="rId19"/>
    <p:sldId id="702" r:id="rId20"/>
    <p:sldId id="710" r:id="rId21"/>
    <p:sldId id="707" r:id="rId22"/>
    <p:sldId id="708" r:id="rId23"/>
    <p:sldId id="670" r:id="rId24"/>
    <p:sldId id="714" r:id="rId25"/>
    <p:sldId id="715" r:id="rId26"/>
    <p:sldId id="717" r:id="rId27"/>
    <p:sldId id="603" r:id="rId28"/>
    <p:sldId id="720" r:id="rId29"/>
    <p:sldId id="604" r:id="rId30"/>
    <p:sldId id="723" r:id="rId31"/>
    <p:sldId id="725" r:id="rId32"/>
    <p:sldId id="726" r:id="rId33"/>
    <p:sldId id="728" r:id="rId34"/>
    <p:sldId id="730" r:id="rId35"/>
    <p:sldId id="731" r:id="rId36"/>
    <p:sldId id="615" r:id="rId37"/>
    <p:sldId id="619" r:id="rId38"/>
    <p:sldId id="620" r:id="rId39"/>
    <p:sldId id="687" r:id="rId40"/>
    <p:sldId id="733" r:id="rId41"/>
    <p:sldId id="734" r:id="rId42"/>
    <p:sldId id="735" r:id="rId43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AC70C"/>
    <a:srgbClr val="00528A"/>
    <a:srgbClr val="00478E"/>
    <a:srgbClr val="FFCC00"/>
    <a:srgbClr val="000000"/>
    <a:srgbClr val="000066"/>
    <a:srgbClr val="F5C205"/>
    <a:srgbClr val="E6A70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387" autoAdjust="0"/>
  </p:normalViewPr>
  <p:slideViewPr>
    <p:cSldViewPr>
      <p:cViewPr>
        <p:scale>
          <a:sx n="72" d="100"/>
          <a:sy n="72" d="100"/>
        </p:scale>
        <p:origin x="-222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2096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08"/>
        <p:guide pos="212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itchFamily="34" charset="0"/>
              </a:defRPr>
            </a:lvl1pPr>
          </a:lstStyle>
          <a:p>
            <a:pPr>
              <a:defRPr/>
            </a:pPr>
            <a:fld id="{29872193-0A5C-45FE-AE60-5E3E941BF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itchFamily="34" charset="0"/>
              </a:defRPr>
            </a:lvl1pPr>
          </a:lstStyle>
          <a:p>
            <a:pPr>
              <a:defRPr/>
            </a:pPr>
            <a:fld id="{E72ECF26-32E5-4686-B9F6-1CFE41EC9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A538B4-AA2B-4547-9ACA-F73421041484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16D653-2DDB-4F17-8717-37246447080B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325938"/>
            <a:ext cx="5438775" cy="4098925"/>
          </a:xfrm>
          <a:noFill/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93D699-7E77-4400-AF34-DD24942960BC}" type="slidenum">
              <a:rPr lang="en-US" altLang="en-US" smtClean="0">
                <a:latin typeface="Arial" charset="0"/>
              </a:rPr>
              <a:pPr/>
              <a:t>31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5F8A65-2D2D-4B0C-8CA7-FA6419E57F8A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34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C23574-9029-4961-8079-1620666B3C98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35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7E81DD-5063-47AB-BE40-92108BB95C17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36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D87BC4-6EF2-4608-9577-79004C2F033C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37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037F12-0FDF-43D6-9DC1-5610DCDCF085}" type="slidenum">
              <a:rPr lang="en-US" smtClean="0">
                <a:latin typeface="Arial" charset="0"/>
              </a:rPr>
              <a:pPr/>
              <a:t>38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DE46BB-6108-465C-938B-581FBF35F3DE}" type="slidenum">
              <a:rPr lang="en-US" smtClean="0">
                <a:latin typeface="Arial" charset="0"/>
              </a:rPr>
              <a:pPr/>
              <a:t>39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" y="228600"/>
            <a:ext cx="8839200" cy="6400800"/>
          </a:xfrm>
          <a:prstGeom prst="rect">
            <a:avLst/>
          </a:prstGeom>
          <a:noFill/>
          <a:ln w="57150">
            <a:solidFill>
              <a:srgbClr val="005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87813" cy="5257800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600"/>
            </a:lvl4pPr>
            <a:lvl5pPr>
              <a:buClr>
                <a:srgbClr val="00478E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143000"/>
            <a:ext cx="4089400" cy="5257800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600"/>
            </a:lvl4pPr>
            <a:lvl5pPr>
              <a:buClr>
                <a:srgbClr val="00478E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49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572000"/>
          </a:xfrm>
        </p:spPr>
        <p:txBody>
          <a:bodyPr/>
          <a:lstStyle>
            <a:lvl1pPr>
              <a:buClr>
                <a:srgbClr val="00478E"/>
              </a:buClr>
              <a:defRPr sz="2000"/>
            </a:lvl1pPr>
            <a:lvl2pPr>
              <a:buClr>
                <a:srgbClr val="00478E"/>
              </a:buClr>
              <a:defRPr sz="1800"/>
            </a:lvl2pPr>
            <a:lvl3pPr>
              <a:buClr>
                <a:srgbClr val="00478E"/>
              </a:buClr>
              <a:defRPr sz="1600"/>
            </a:lvl3pPr>
            <a:lvl4pPr>
              <a:buClr>
                <a:srgbClr val="00478E"/>
              </a:buClr>
              <a:defRPr sz="1400"/>
            </a:lvl4pPr>
            <a:lvl5pPr>
              <a:buClr>
                <a:srgbClr val="00478E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49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572000"/>
          </a:xfrm>
        </p:spPr>
        <p:txBody>
          <a:bodyPr/>
          <a:lstStyle>
            <a:lvl1pPr>
              <a:buClr>
                <a:srgbClr val="00478E"/>
              </a:buClr>
              <a:defRPr sz="2000"/>
            </a:lvl1pPr>
            <a:lvl2pPr>
              <a:buClr>
                <a:srgbClr val="00478E"/>
              </a:buClr>
              <a:defRPr sz="1800"/>
            </a:lvl2pPr>
            <a:lvl3pPr>
              <a:buClr>
                <a:srgbClr val="00478E"/>
              </a:buClr>
              <a:defRPr sz="1600"/>
            </a:lvl3pPr>
            <a:lvl4pPr>
              <a:buClr>
                <a:srgbClr val="00478E"/>
              </a:buClr>
              <a:defRPr sz="1400"/>
            </a:lvl4pPr>
            <a:lvl5pPr>
              <a:buClr>
                <a:srgbClr val="00478E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080"/>
            <a:ext cx="8305800" cy="762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shtech2_0002_3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956300"/>
            <a:ext cx="1905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htech2_0002_3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956300"/>
            <a:ext cx="1905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4887"/>
            <a:ext cx="5111750" cy="4525963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600"/>
            </a:lvl4pPr>
            <a:lvl5pPr>
              <a:buClr>
                <a:srgbClr val="00478E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94887"/>
            <a:ext cx="3008313" cy="4525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762000"/>
          </a:xfrm>
        </p:spPr>
        <p:txBody>
          <a:bodyPr/>
          <a:lstStyle>
            <a:lvl1pPr>
              <a:defRPr sz="3200">
                <a:solidFill>
                  <a:srgbClr val="00478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htech2_0002_3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956300"/>
            <a:ext cx="1905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4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036553"/>
            <a:ext cx="8305800" cy="6858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274553"/>
            <a:ext cx="8305800" cy="762000"/>
          </a:xfrm>
        </p:spPr>
        <p:txBody>
          <a:bodyPr/>
          <a:lstStyle>
            <a:lvl1pPr algn="ctr">
              <a:defRPr sz="3200">
                <a:solidFill>
                  <a:srgbClr val="00478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" y="228600"/>
            <a:ext cx="8839200" cy="6400800"/>
          </a:xfrm>
          <a:prstGeom prst="rect">
            <a:avLst/>
          </a:prstGeom>
          <a:noFill/>
          <a:ln w="57150">
            <a:solidFill>
              <a:srgbClr val="005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71079" y="491310"/>
            <a:ext cx="876991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3988" y="1461802"/>
            <a:ext cx="8780462" cy="4567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191125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rgbClr val="00478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90938"/>
            <a:ext cx="77724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87813" cy="5257800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600"/>
            </a:lvl4pPr>
            <a:lvl5pPr>
              <a:buClr>
                <a:srgbClr val="00478E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143000"/>
            <a:ext cx="4089400" cy="5257800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600"/>
            </a:lvl4pPr>
            <a:lvl5pPr>
              <a:buClr>
                <a:srgbClr val="00478E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>
            <a:lvl1pPr>
              <a:defRPr sz="2800">
                <a:solidFill>
                  <a:srgbClr val="FFCC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 userDrawn="1"/>
        </p:nvSpPr>
        <p:spPr bwMode="gray">
          <a:xfrm>
            <a:off x="152400" y="2278063"/>
            <a:ext cx="685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78E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C70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C70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C70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C70C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1200" dirty="0" smtClean="0"/>
          </a:p>
        </p:txBody>
      </p:sp>
      <p:pic>
        <p:nvPicPr>
          <p:cNvPr id="6" name="Pictur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956300"/>
            <a:ext cx="1905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95600"/>
            <a:ext cx="7848600" cy="1470025"/>
          </a:xfrm>
        </p:spPr>
        <p:txBody>
          <a:bodyPr/>
          <a:lstStyle>
            <a:lvl1pPr algn="ctr">
              <a:defRPr sz="4000" b="1">
                <a:solidFill>
                  <a:srgbClr val="0047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441825"/>
            <a:ext cx="7848600" cy="1219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763" y="274638"/>
            <a:ext cx="62531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90763" y="1600200"/>
            <a:ext cx="3049587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50" y="1600200"/>
            <a:ext cx="30511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83075" y="6480175"/>
            <a:ext cx="2663825" cy="241300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Distributor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46900" y="6480175"/>
            <a:ext cx="1597025" cy="241300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C5434DE-36A1-4752-B6AC-24C2B3D18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2290763" y="6480175"/>
            <a:ext cx="1992312" cy="241300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>
            <a:lvl1pPr>
              <a:defRPr sz="2800">
                <a:solidFill>
                  <a:srgbClr val="FFCC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71079" y="491310"/>
            <a:ext cx="876991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3988" y="1461802"/>
            <a:ext cx="8780462" cy="4567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191125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rgbClr val="00478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90938"/>
            <a:ext cx="77724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87813" cy="5257800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600"/>
            </a:lvl4pPr>
            <a:lvl5pPr>
              <a:buClr>
                <a:srgbClr val="00478E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143000"/>
            <a:ext cx="4089400" cy="5257800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600"/>
            </a:lvl4pPr>
            <a:lvl5pPr>
              <a:buClr>
                <a:srgbClr val="00478E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>
            <a:lvl1pPr>
              <a:defRPr sz="2800">
                <a:solidFill>
                  <a:srgbClr val="FFCC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763" y="274638"/>
            <a:ext cx="62531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90763" y="1600200"/>
            <a:ext cx="3049587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50" y="1600200"/>
            <a:ext cx="30511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83075" y="6480175"/>
            <a:ext cx="2663825" cy="241300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Distributor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46900" y="6480175"/>
            <a:ext cx="1597025" cy="241300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D426EDA-A26E-493E-BBDF-C6833C9EC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2290763" y="6480175"/>
            <a:ext cx="1992312" cy="241300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>
            <a:lvl1pPr>
              <a:defRPr sz="2800">
                <a:solidFill>
                  <a:srgbClr val="FFCC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29613" cy="5029200"/>
          </a:xfrm>
        </p:spPr>
        <p:txBody>
          <a:bodyPr/>
          <a:lstStyle>
            <a:lvl1pPr>
              <a:buClr>
                <a:srgbClr val="00478E"/>
              </a:buClr>
              <a:defRPr sz="2400"/>
            </a:lvl1pPr>
            <a:lvl2pPr>
              <a:buClr>
                <a:srgbClr val="00478E"/>
              </a:buClr>
              <a:defRPr sz="2000"/>
            </a:lvl2pPr>
            <a:lvl3pPr>
              <a:buClr>
                <a:srgbClr val="00478E"/>
              </a:buClr>
              <a:defRPr sz="1800"/>
            </a:lvl3pPr>
            <a:lvl4pPr>
              <a:buClr>
                <a:srgbClr val="00478E"/>
              </a:buClr>
              <a:defRPr sz="1800"/>
            </a:lvl4pPr>
            <a:lvl5pPr>
              <a:buClr>
                <a:srgbClr val="00478E"/>
              </a:buCl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191125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rgbClr val="00478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90938"/>
            <a:ext cx="77724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sng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FA2D98D-F55B-4E28-8B0F-205628C4DA7C}" type="datetimeFigureOut">
              <a:rPr lang="en-US"/>
              <a:pPr>
                <a:defRPr/>
              </a:pPr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u="sng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u="sng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6940F11-BDF8-4574-9FFC-34D0AC047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ashtech2_0001_2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15875"/>
            <a:ext cx="79248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43000"/>
            <a:ext cx="832961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221" name="Picture 1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010400" y="5956300"/>
            <a:ext cx="1905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56" r:id="rId6"/>
    <p:sldLayoutId id="2147484857" r:id="rId7"/>
    <p:sldLayoutId id="2147484858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AC70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AC70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AC70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AC70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78E"/>
        </a:buClr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78E"/>
        </a:buClr>
        <a:buFont typeface="Arial" charset="0"/>
        <a:buChar char="–"/>
        <a:defRPr sz="2400" b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78E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478E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478E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AC70C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AC70C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AC70C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AC70C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sng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E904E68-9468-49CC-81DE-EBFF67D23CEF}" type="datetimeFigureOut">
              <a:rPr lang="en-US"/>
              <a:pPr>
                <a:defRPr/>
              </a:pPr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u="sng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u="sng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EA254EFE-85B2-4476-9175-814FDEB91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9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emf"/><Relationship Id="rId4" Type="http://schemas.openxmlformats.org/officeDocument/2006/relationships/image" Target="../media/image74.png"/><Relationship Id="rId9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mailto:sale@geopribory.co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 idx="4294967295"/>
          </p:nvPr>
        </p:nvSpPr>
        <p:spPr>
          <a:xfrm>
            <a:off x="533400" y="3505200"/>
            <a:ext cx="82296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tx2"/>
                </a:solidFill>
                <a:latin typeface="Century Gothic" pitchFamily="34" charset="0"/>
              </a:rPr>
              <a:t>GNSS </a:t>
            </a:r>
            <a:r>
              <a:rPr lang="ru-RU" sz="4000" b="1" smtClean="0">
                <a:solidFill>
                  <a:schemeClr val="tx2"/>
                </a:solidFill>
                <a:latin typeface="Century Gothic" pitchFamily="34" charset="0"/>
              </a:rPr>
              <a:t>приемник </a:t>
            </a:r>
            <a:r>
              <a:rPr lang="en-US" sz="4000" b="1" smtClean="0">
                <a:solidFill>
                  <a:schemeClr val="tx2"/>
                </a:solidFill>
                <a:latin typeface="Century Gothic" pitchFamily="34" charset="0"/>
              </a:rPr>
              <a:t>Spectra</a:t>
            </a:r>
            <a:br>
              <a:rPr lang="en-US" sz="4000" b="1" smtClean="0">
                <a:solidFill>
                  <a:schemeClr val="tx2"/>
                </a:solidFill>
                <a:latin typeface="Century Gothic" pitchFamily="34" charset="0"/>
              </a:rPr>
            </a:br>
            <a:r>
              <a:rPr lang="en-US" sz="4000" b="1" smtClean="0">
                <a:solidFill>
                  <a:schemeClr val="tx2"/>
                </a:solidFill>
                <a:latin typeface="Century Gothic" pitchFamily="34" charset="0"/>
              </a:rPr>
              <a:t>Precision SP90m</a:t>
            </a:r>
            <a:endParaRPr lang="ru-RU" sz="4000" b="1" smtClean="0">
              <a:solidFill>
                <a:schemeClr val="tx2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Внешний вид SP90m</a:t>
            </a:r>
          </a:p>
        </p:txBody>
      </p:sp>
      <p:pic>
        <p:nvPicPr>
          <p:cNvPr id="44034" name="image5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143000"/>
            <a:ext cx="41179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Line Callout 2 (Accent Bar) 8"/>
          <p:cNvSpPr>
            <a:spLocks/>
          </p:cNvSpPr>
          <p:nvPr/>
        </p:nvSpPr>
        <p:spPr bwMode="auto">
          <a:xfrm>
            <a:off x="530225" y="2708275"/>
            <a:ext cx="2593975" cy="685800"/>
          </a:xfrm>
          <a:prstGeom prst="accentCallout2">
            <a:avLst>
              <a:gd name="adj1" fmla="val 44639"/>
              <a:gd name="adj2" fmla="val 108986"/>
              <a:gd name="adj3" fmla="val 44639"/>
              <a:gd name="adj4" fmla="val 143639"/>
              <a:gd name="adj5" fmla="val 49417"/>
              <a:gd name="adj6" fmla="val 207801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Батарея и слот</a:t>
            </a:r>
            <a:r>
              <a:rPr lang="en-US">
                <a:latin typeface="Arial" charset="0"/>
              </a:rPr>
              <a:t> </a:t>
            </a:r>
            <a:r>
              <a:rPr lang="pl-PL">
                <a:latin typeface="Arial" charset="0"/>
              </a:rPr>
              <a:t>GSM</a:t>
            </a:r>
            <a:r>
              <a:rPr lang="en-US">
                <a:latin typeface="Arial" charset="0"/>
              </a:rPr>
              <a:t> SIM </a:t>
            </a:r>
            <a:r>
              <a:rPr lang="ru-RU">
                <a:latin typeface="Arial" charset="0"/>
              </a:rPr>
              <a:t>карты</a:t>
            </a:r>
            <a:endParaRPr lang="en-US">
              <a:latin typeface="Arial" charset="0"/>
            </a:endParaRPr>
          </a:p>
        </p:txBody>
      </p:sp>
      <p:sp>
        <p:nvSpPr>
          <p:cNvPr id="44036" name="Line Callout 2 (Accent Bar) 8"/>
          <p:cNvSpPr>
            <a:spLocks/>
          </p:cNvSpPr>
          <p:nvPr/>
        </p:nvSpPr>
        <p:spPr bwMode="auto">
          <a:xfrm>
            <a:off x="525463" y="990600"/>
            <a:ext cx="2598737" cy="685800"/>
          </a:xfrm>
          <a:prstGeom prst="accentCallout2">
            <a:avLst>
              <a:gd name="adj1" fmla="val 44639"/>
              <a:gd name="adj2" fmla="val 108986"/>
              <a:gd name="adj3" fmla="val 44639"/>
              <a:gd name="adj4" fmla="val 143639"/>
              <a:gd name="adj5" fmla="val 102551"/>
              <a:gd name="adj6" fmla="val 194648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Батарея вставляется в отсек на крышке</a:t>
            </a:r>
            <a:endParaRPr lang="en-US">
              <a:latin typeface="Arial" charset="0"/>
            </a:endParaRPr>
          </a:p>
        </p:txBody>
      </p:sp>
      <p:pic>
        <p:nvPicPr>
          <p:cNvPr id="44037" name="image5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63" y="4419600"/>
            <a:ext cx="2687637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image3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2063" y="4419600"/>
            <a:ext cx="2065337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5943600" y="5105400"/>
            <a:ext cx="2841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7.4-V DC - 3700 mAh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Внешний вид SP90m</a:t>
            </a:r>
          </a:p>
        </p:txBody>
      </p:sp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0" y="1600200"/>
            <a:ext cx="2586038" cy="1757363"/>
            <a:chOff x="3817" y="294"/>
            <a:chExt cx="3527" cy="2085"/>
          </a:xfrm>
        </p:grpSpPr>
        <p:pic>
          <p:nvPicPr>
            <p:cNvPr id="4507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7" y="294"/>
              <a:ext cx="2880" cy="2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2" name="Freeform 4"/>
            <p:cNvSpPr>
              <a:spLocks/>
            </p:cNvSpPr>
            <p:nvPr/>
          </p:nvSpPr>
          <p:spPr bwMode="auto">
            <a:xfrm>
              <a:off x="4440" y="1252"/>
              <a:ext cx="31" cy="29"/>
            </a:xfrm>
            <a:custGeom>
              <a:avLst/>
              <a:gdLst>
                <a:gd name="T0" fmla="*/ 31 w 31"/>
                <a:gd name="T1" fmla="*/ 1266 h 29"/>
                <a:gd name="T2" fmla="*/ 31 w 31"/>
                <a:gd name="T3" fmla="*/ 1273 h 29"/>
                <a:gd name="T4" fmla="*/ 24 w 31"/>
                <a:gd name="T5" fmla="*/ 1280 h 29"/>
                <a:gd name="T6" fmla="*/ 15 w 31"/>
                <a:gd name="T7" fmla="*/ 1280 h 29"/>
                <a:gd name="T8" fmla="*/ 7 w 31"/>
                <a:gd name="T9" fmla="*/ 1280 h 29"/>
                <a:gd name="T10" fmla="*/ 0 w 31"/>
                <a:gd name="T11" fmla="*/ 1273 h 29"/>
                <a:gd name="T12" fmla="*/ 0 w 31"/>
                <a:gd name="T13" fmla="*/ 1266 h 29"/>
                <a:gd name="T14" fmla="*/ 0 w 31"/>
                <a:gd name="T15" fmla="*/ 1258 h 29"/>
                <a:gd name="T16" fmla="*/ 7 w 31"/>
                <a:gd name="T17" fmla="*/ 1252 h 29"/>
                <a:gd name="T18" fmla="*/ 15 w 31"/>
                <a:gd name="T19" fmla="*/ 1252 h 29"/>
                <a:gd name="T20" fmla="*/ 24 w 31"/>
                <a:gd name="T21" fmla="*/ 1252 h 29"/>
                <a:gd name="T22" fmla="*/ 31 w 31"/>
                <a:gd name="T23" fmla="*/ 1258 h 29"/>
                <a:gd name="T24" fmla="*/ 31 w 31"/>
                <a:gd name="T25" fmla="*/ 1266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9"/>
                <a:gd name="T41" fmla="*/ 31 w 31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9">
                  <a:moveTo>
                    <a:pt x="31" y="14"/>
                  </a:moveTo>
                  <a:lnTo>
                    <a:pt x="31" y="21"/>
                  </a:lnTo>
                  <a:lnTo>
                    <a:pt x="24" y="28"/>
                  </a:lnTo>
                  <a:lnTo>
                    <a:pt x="15" y="28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6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31" y="6"/>
                  </a:lnTo>
                  <a:lnTo>
                    <a:pt x="31" y="14"/>
                  </a:lnTo>
                  <a:close/>
                </a:path>
              </a:pathLst>
            </a:custGeom>
            <a:noFill/>
            <a:ln w="4636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3" name="Freeform 5"/>
            <p:cNvSpPr>
              <a:spLocks/>
            </p:cNvSpPr>
            <p:nvPr/>
          </p:nvSpPr>
          <p:spPr bwMode="auto">
            <a:xfrm>
              <a:off x="4440" y="1455"/>
              <a:ext cx="31" cy="28"/>
            </a:xfrm>
            <a:custGeom>
              <a:avLst/>
              <a:gdLst>
                <a:gd name="T0" fmla="*/ 31 w 31"/>
                <a:gd name="T1" fmla="*/ 1469 h 28"/>
                <a:gd name="T2" fmla="*/ 31 w 31"/>
                <a:gd name="T3" fmla="*/ 1476 h 28"/>
                <a:gd name="T4" fmla="*/ 24 w 31"/>
                <a:gd name="T5" fmla="*/ 1483 h 28"/>
                <a:gd name="T6" fmla="*/ 15 w 31"/>
                <a:gd name="T7" fmla="*/ 1483 h 28"/>
                <a:gd name="T8" fmla="*/ 7 w 31"/>
                <a:gd name="T9" fmla="*/ 1483 h 28"/>
                <a:gd name="T10" fmla="*/ 0 w 31"/>
                <a:gd name="T11" fmla="*/ 1476 h 28"/>
                <a:gd name="T12" fmla="*/ 0 w 31"/>
                <a:gd name="T13" fmla="*/ 1469 h 28"/>
                <a:gd name="T14" fmla="*/ 0 w 31"/>
                <a:gd name="T15" fmla="*/ 1461 h 28"/>
                <a:gd name="T16" fmla="*/ 7 w 31"/>
                <a:gd name="T17" fmla="*/ 1455 h 28"/>
                <a:gd name="T18" fmla="*/ 15 w 31"/>
                <a:gd name="T19" fmla="*/ 1455 h 28"/>
                <a:gd name="T20" fmla="*/ 24 w 31"/>
                <a:gd name="T21" fmla="*/ 1455 h 28"/>
                <a:gd name="T22" fmla="*/ 31 w 31"/>
                <a:gd name="T23" fmla="*/ 1461 h 28"/>
                <a:gd name="T24" fmla="*/ 31 w 31"/>
                <a:gd name="T25" fmla="*/ 1469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8"/>
                <a:gd name="T41" fmla="*/ 31 w 31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8">
                  <a:moveTo>
                    <a:pt x="31" y="14"/>
                  </a:moveTo>
                  <a:lnTo>
                    <a:pt x="31" y="21"/>
                  </a:lnTo>
                  <a:lnTo>
                    <a:pt x="24" y="28"/>
                  </a:lnTo>
                  <a:lnTo>
                    <a:pt x="15" y="28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6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31" y="6"/>
                  </a:lnTo>
                  <a:lnTo>
                    <a:pt x="31" y="14"/>
                  </a:lnTo>
                  <a:close/>
                </a:path>
              </a:pathLst>
            </a:custGeom>
            <a:noFill/>
            <a:ln w="4636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4" name="Freeform 6"/>
            <p:cNvSpPr>
              <a:spLocks/>
            </p:cNvSpPr>
            <p:nvPr/>
          </p:nvSpPr>
          <p:spPr bwMode="auto">
            <a:xfrm>
              <a:off x="5183" y="2052"/>
              <a:ext cx="31" cy="29"/>
            </a:xfrm>
            <a:custGeom>
              <a:avLst/>
              <a:gdLst>
                <a:gd name="T0" fmla="*/ 15 w 31"/>
                <a:gd name="T1" fmla="*/ 2052 h 29"/>
                <a:gd name="T2" fmla="*/ 23 w 31"/>
                <a:gd name="T3" fmla="*/ 2052 h 29"/>
                <a:gd name="T4" fmla="*/ 30 w 31"/>
                <a:gd name="T5" fmla="*/ 2059 h 29"/>
                <a:gd name="T6" fmla="*/ 30 w 31"/>
                <a:gd name="T7" fmla="*/ 2066 h 29"/>
                <a:gd name="T8" fmla="*/ 30 w 31"/>
                <a:gd name="T9" fmla="*/ 2074 h 29"/>
                <a:gd name="T10" fmla="*/ 23 w 31"/>
                <a:gd name="T11" fmla="*/ 2080 h 29"/>
                <a:gd name="T12" fmla="*/ 15 w 31"/>
                <a:gd name="T13" fmla="*/ 2080 h 29"/>
                <a:gd name="T14" fmla="*/ 6 w 31"/>
                <a:gd name="T15" fmla="*/ 2080 h 29"/>
                <a:gd name="T16" fmla="*/ 0 w 31"/>
                <a:gd name="T17" fmla="*/ 2074 h 29"/>
                <a:gd name="T18" fmla="*/ 0 w 31"/>
                <a:gd name="T19" fmla="*/ 2066 h 29"/>
                <a:gd name="T20" fmla="*/ 0 w 31"/>
                <a:gd name="T21" fmla="*/ 2059 h 29"/>
                <a:gd name="T22" fmla="*/ 6 w 31"/>
                <a:gd name="T23" fmla="*/ 2052 h 29"/>
                <a:gd name="T24" fmla="*/ 15 w 31"/>
                <a:gd name="T25" fmla="*/ 2052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9"/>
                <a:gd name="T41" fmla="*/ 31 w 31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9">
                  <a:moveTo>
                    <a:pt x="15" y="0"/>
                  </a:moveTo>
                  <a:lnTo>
                    <a:pt x="23" y="0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0" y="22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6" y="28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0" y="7"/>
                  </a:lnTo>
                  <a:lnTo>
                    <a:pt x="6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4636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5" name="Freeform 7"/>
            <p:cNvSpPr>
              <a:spLocks/>
            </p:cNvSpPr>
            <p:nvPr/>
          </p:nvSpPr>
          <p:spPr bwMode="auto">
            <a:xfrm>
              <a:off x="5404" y="2052"/>
              <a:ext cx="31" cy="29"/>
            </a:xfrm>
            <a:custGeom>
              <a:avLst/>
              <a:gdLst>
                <a:gd name="T0" fmla="*/ 15 w 31"/>
                <a:gd name="T1" fmla="*/ 2052 h 29"/>
                <a:gd name="T2" fmla="*/ 24 w 31"/>
                <a:gd name="T3" fmla="*/ 2052 h 29"/>
                <a:gd name="T4" fmla="*/ 30 w 31"/>
                <a:gd name="T5" fmla="*/ 2059 h 29"/>
                <a:gd name="T6" fmla="*/ 30 w 31"/>
                <a:gd name="T7" fmla="*/ 2066 h 29"/>
                <a:gd name="T8" fmla="*/ 30 w 31"/>
                <a:gd name="T9" fmla="*/ 2074 h 29"/>
                <a:gd name="T10" fmla="*/ 24 w 31"/>
                <a:gd name="T11" fmla="*/ 2080 h 29"/>
                <a:gd name="T12" fmla="*/ 15 w 31"/>
                <a:gd name="T13" fmla="*/ 2080 h 29"/>
                <a:gd name="T14" fmla="*/ 7 w 31"/>
                <a:gd name="T15" fmla="*/ 2080 h 29"/>
                <a:gd name="T16" fmla="*/ 0 w 31"/>
                <a:gd name="T17" fmla="*/ 2074 h 29"/>
                <a:gd name="T18" fmla="*/ 0 w 31"/>
                <a:gd name="T19" fmla="*/ 2066 h 29"/>
                <a:gd name="T20" fmla="*/ 0 w 31"/>
                <a:gd name="T21" fmla="*/ 2059 h 29"/>
                <a:gd name="T22" fmla="*/ 7 w 31"/>
                <a:gd name="T23" fmla="*/ 2052 h 29"/>
                <a:gd name="T24" fmla="*/ 15 w 31"/>
                <a:gd name="T25" fmla="*/ 2052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9"/>
                <a:gd name="T41" fmla="*/ 31 w 31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9">
                  <a:moveTo>
                    <a:pt x="15" y="0"/>
                  </a:moveTo>
                  <a:lnTo>
                    <a:pt x="24" y="0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0" y="22"/>
                  </a:lnTo>
                  <a:lnTo>
                    <a:pt x="24" y="28"/>
                  </a:lnTo>
                  <a:lnTo>
                    <a:pt x="15" y="28"/>
                  </a:lnTo>
                  <a:lnTo>
                    <a:pt x="7" y="28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0" y="7"/>
                  </a:lnTo>
                  <a:lnTo>
                    <a:pt x="7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4636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6" name="Freeform 8"/>
            <p:cNvSpPr>
              <a:spLocks/>
            </p:cNvSpPr>
            <p:nvPr/>
          </p:nvSpPr>
          <p:spPr bwMode="auto">
            <a:xfrm>
              <a:off x="4411" y="1491"/>
              <a:ext cx="16" cy="14"/>
            </a:xfrm>
            <a:custGeom>
              <a:avLst/>
              <a:gdLst>
                <a:gd name="T0" fmla="*/ 15 w 16"/>
                <a:gd name="T1" fmla="*/ 1505 h 14"/>
                <a:gd name="T2" fmla="*/ 7 w 16"/>
                <a:gd name="T3" fmla="*/ 1505 h 14"/>
                <a:gd name="T4" fmla="*/ 0 w 16"/>
                <a:gd name="T5" fmla="*/ 1499 h 14"/>
                <a:gd name="T6" fmla="*/ 0 w 16"/>
                <a:gd name="T7" fmla="*/ 1491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4"/>
                <a:gd name="T14" fmla="*/ 16 w 1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4">
                  <a:moveTo>
                    <a:pt x="15" y="14"/>
                  </a:moveTo>
                  <a:lnTo>
                    <a:pt x="7" y="14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7" name="Line 9"/>
            <p:cNvSpPr>
              <a:spLocks noChangeShapeType="1"/>
            </p:cNvSpPr>
            <p:nvPr/>
          </p:nvSpPr>
          <p:spPr bwMode="auto">
            <a:xfrm>
              <a:off x="4917" y="1240"/>
              <a:ext cx="8" cy="0"/>
            </a:xfrm>
            <a:prstGeom prst="line">
              <a:avLst/>
            </a:prstGeom>
            <a:noFill/>
            <a:ln w="8896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8" name="Line 10"/>
            <p:cNvSpPr>
              <a:spLocks noChangeShapeType="1"/>
            </p:cNvSpPr>
            <p:nvPr/>
          </p:nvSpPr>
          <p:spPr bwMode="auto">
            <a:xfrm>
              <a:off x="4921" y="1261"/>
              <a:ext cx="0" cy="79"/>
            </a:xfrm>
            <a:prstGeom prst="line">
              <a:avLst/>
            </a:prstGeom>
            <a:noFill/>
            <a:ln w="4851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79" name="Line 11"/>
            <p:cNvSpPr>
              <a:spLocks noChangeShapeType="1"/>
            </p:cNvSpPr>
            <p:nvPr/>
          </p:nvSpPr>
          <p:spPr bwMode="auto">
            <a:xfrm>
              <a:off x="4921" y="1491"/>
              <a:ext cx="0" cy="0"/>
            </a:xfrm>
            <a:prstGeom prst="line">
              <a:avLst/>
            </a:prstGeom>
            <a:noFill/>
            <a:ln w="4851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0" name="Freeform 12"/>
            <p:cNvSpPr>
              <a:spLocks/>
            </p:cNvSpPr>
            <p:nvPr/>
          </p:nvSpPr>
          <p:spPr bwMode="auto">
            <a:xfrm>
              <a:off x="4411" y="1219"/>
              <a:ext cx="16" cy="15"/>
            </a:xfrm>
            <a:custGeom>
              <a:avLst/>
              <a:gdLst>
                <a:gd name="T0" fmla="*/ 0 w 16"/>
                <a:gd name="T1" fmla="*/ 1233 h 15"/>
                <a:gd name="T2" fmla="*/ 0 w 16"/>
                <a:gd name="T3" fmla="*/ 1225 h 15"/>
                <a:gd name="T4" fmla="*/ 7 w 16"/>
                <a:gd name="T5" fmla="*/ 1219 h 15"/>
                <a:gd name="T6" fmla="*/ 15 w 16"/>
                <a:gd name="T7" fmla="*/ 1219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5"/>
                <a:gd name="T14" fmla="*/ 16 w 16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5">
                  <a:moveTo>
                    <a:pt x="0" y="14"/>
                  </a:moveTo>
                  <a:lnTo>
                    <a:pt x="0" y="6"/>
                  </a:lnTo>
                  <a:lnTo>
                    <a:pt x="7" y="0"/>
                  </a:lnTo>
                  <a:lnTo>
                    <a:pt x="15" y="0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1" name="Freeform 13"/>
            <p:cNvSpPr>
              <a:spLocks/>
            </p:cNvSpPr>
            <p:nvPr/>
          </p:nvSpPr>
          <p:spPr bwMode="auto">
            <a:xfrm>
              <a:off x="4906" y="1219"/>
              <a:ext cx="16" cy="15"/>
            </a:xfrm>
            <a:custGeom>
              <a:avLst/>
              <a:gdLst>
                <a:gd name="T0" fmla="*/ 0 w 16"/>
                <a:gd name="T1" fmla="*/ 1219 h 15"/>
                <a:gd name="T2" fmla="*/ 8 w 16"/>
                <a:gd name="T3" fmla="*/ 1219 h 15"/>
                <a:gd name="T4" fmla="*/ 15 w 16"/>
                <a:gd name="T5" fmla="*/ 1225 h 15"/>
                <a:gd name="T6" fmla="*/ 15 w 16"/>
                <a:gd name="T7" fmla="*/ 1233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5"/>
                <a:gd name="T14" fmla="*/ 16 w 16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5">
                  <a:moveTo>
                    <a:pt x="0" y="0"/>
                  </a:moveTo>
                  <a:lnTo>
                    <a:pt x="8" y="0"/>
                  </a:lnTo>
                  <a:lnTo>
                    <a:pt x="15" y="6"/>
                  </a:lnTo>
                  <a:lnTo>
                    <a:pt x="15" y="14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2" name="Freeform 14"/>
            <p:cNvSpPr>
              <a:spLocks/>
            </p:cNvSpPr>
            <p:nvPr/>
          </p:nvSpPr>
          <p:spPr bwMode="auto">
            <a:xfrm>
              <a:off x="4906" y="1491"/>
              <a:ext cx="16" cy="14"/>
            </a:xfrm>
            <a:custGeom>
              <a:avLst/>
              <a:gdLst>
                <a:gd name="T0" fmla="*/ 15 w 16"/>
                <a:gd name="T1" fmla="*/ 1491 h 14"/>
                <a:gd name="T2" fmla="*/ 15 w 16"/>
                <a:gd name="T3" fmla="*/ 1499 h 14"/>
                <a:gd name="T4" fmla="*/ 8 w 16"/>
                <a:gd name="T5" fmla="*/ 1505 h 14"/>
                <a:gd name="T6" fmla="*/ 0 w 16"/>
                <a:gd name="T7" fmla="*/ 1505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4"/>
                <a:gd name="T14" fmla="*/ 16 w 1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4">
                  <a:moveTo>
                    <a:pt x="15" y="0"/>
                  </a:moveTo>
                  <a:lnTo>
                    <a:pt x="15" y="8"/>
                  </a:lnTo>
                  <a:lnTo>
                    <a:pt x="8" y="14"/>
                  </a:lnTo>
                  <a:lnTo>
                    <a:pt x="0" y="14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3" name="Line 15"/>
            <p:cNvSpPr>
              <a:spLocks noChangeShapeType="1"/>
            </p:cNvSpPr>
            <p:nvPr/>
          </p:nvSpPr>
          <p:spPr bwMode="auto">
            <a:xfrm>
              <a:off x="4426" y="1505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4" name="Line 16"/>
            <p:cNvSpPr>
              <a:spLocks noChangeShapeType="1"/>
            </p:cNvSpPr>
            <p:nvPr/>
          </p:nvSpPr>
          <p:spPr bwMode="auto">
            <a:xfrm>
              <a:off x="4454" y="1505"/>
              <a:ext cx="73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5" name="Line 17"/>
            <p:cNvSpPr>
              <a:spLocks noChangeShapeType="1"/>
            </p:cNvSpPr>
            <p:nvPr/>
          </p:nvSpPr>
          <p:spPr bwMode="auto">
            <a:xfrm>
              <a:off x="4534" y="1505"/>
              <a:ext cx="350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6" name="Line 18"/>
            <p:cNvSpPr>
              <a:spLocks noChangeShapeType="1"/>
            </p:cNvSpPr>
            <p:nvPr/>
          </p:nvSpPr>
          <p:spPr bwMode="auto">
            <a:xfrm>
              <a:off x="4890" y="1505"/>
              <a:ext cx="16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7" name="Line 19"/>
            <p:cNvSpPr>
              <a:spLocks noChangeShapeType="1"/>
            </p:cNvSpPr>
            <p:nvPr/>
          </p:nvSpPr>
          <p:spPr bwMode="auto">
            <a:xfrm>
              <a:off x="4407" y="1240"/>
              <a:ext cx="8" cy="0"/>
            </a:xfrm>
            <a:prstGeom prst="line">
              <a:avLst/>
            </a:prstGeom>
            <a:noFill/>
            <a:ln w="8896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8" name="Line 20"/>
            <p:cNvSpPr>
              <a:spLocks noChangeShapeType="1"/>
            </p:cNvSpPr>
            <p:nvPr/>
          </p:nvSpPr>
          <p:spPr bwMode="auto">
            <a:xfrm>
              <a:off x="4411" y="1261"/>
              <a:ext cx="0" cy="79"/>
            </a:xfrm>
            <a:prstGeom prst="line">
              <a:avLst/>
            </a:prstGeom>
            <a:noFill/>
            <a:ln w="4851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89" name="Line 21"/>
            <p:cNvSpPr>
              <a:spLocks noChangeShapeType="1"/>
            </p:cNvSpPr>
            <p:nvPr/>
          </p:nvSpPr>
          <p:spPr bwMode="auto">
            <a:xfrm>
              <a:off x="4411" y="1491"/>
              <a:ext cx="0" cy="0"/>
            </a:xfrm>
            <a:prstGeom prst="line">
              <a:avLst/>
            </a:prstGeom>
            <a:noFill/>
            <a:ln w="4851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0" name="Line 22"/>
            <p:cNvSpPr>
              <a:spLocks noChangeShapeType="1"/>
            </p:cNvSpPr>
            <p:nvPr/>
          </p:nvSpPr>
          <p:spPr bwMode="auto">
            <a:xfrm>
              <a:off x="4426" y="1219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1" name="Line 23"/>
            <p:cNvSpPr>
              <a:spLocks noChangeShapeType="1"/>
            </p:cNvSpPr>
            <p:nvPr/>
          </p:nvSpPr>
          <p:spPr bwMode="auto">
            <a:xfrm>
              <a:off x="4454" y="1219"/>
              <a:ext cx="73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2" name="Line 24"/>
            <p:cNvSpPr>
              <a:spLocks noChangeShapeType="1"/>
            </p:cNvSpPr>
            <p:nvPr/>
          </p:nvSpPr>
          <p:spPr bwMode="auto">
            <a:xfrm>
              <a:off x="4534" y="1219"/>
              <a:ext cx="350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3" name="Line 25"/>
            <p:cNvSpPr>
              <a:spLocks noChangeShapeType="1"/>
            </p:cNvSpPr>
            <p:nvPr/>
          </p:nvSpPr>
          <p:spPr bwMode="auto">
            <a:xfrm>
              <a:off x="4890" y="1219"/>
              <a:ext cx="16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4" name="Line 26"/>
            <p:cNvSpPr>
              <a:spLocks noChangeShapeType="1"/>
            </p:cNvSpPr>
            <p:nvPr/>
          </p:nvSpPr>
          <p:spPr bwMode="auto">
            <a:xfrm>
              <a:off x="4496" y="1226"/>
              <a:ext cx="8" cy="0"/>
            </a:xfrm>
            <a:prstGeom prst="line">
              <a:avLst/>
            </a:prstGeom>
            <a:noFill/>
            <a:ln w="8896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5" name="Line 27"/>
            <p:cNvSpPr>
              <a:spLocks noChangeShapeType="1"/>
            </p:cNvSpPr>
            <p:nvPr/>
          </p:nvSpPr>
          <p:spPr bwMode="auto">
            <a:xfrm>
              <a:off x="4500" y="1249"/>
              <a:ext cx="0" cy="89"/>
            </a:xfrm>
            <a:prstGeom prst="line">
              <a:avLst/>
            </a:prstGeom>
            <a:noFill/>
            <a:ln w="4851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6" name="Line 28"/>
            <p:cNvSpPr>
              <a:spLocks noChangeShapeType="1"/>
            </p:cNvSpPr>
            <p:nvPr/>
          </p:nvSpPr>
          <p:spPr bwMode="auto">
            <a:xfrm>
              <a:off x="4500" y="1505"/>
              <a:ext cx="0" cy="0"/>
            </a:xfrm>
            <a:prstGeom prst="line">
              <a:avLst/>
            </a:prstGeom>
            <a:noFill/>
            <a:ln w="4851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7" name="Freeform 29"/>
            <p:cNvSpPr>
              <a:spLocks/>
            </p:cNvSpPr>
            <p:nvPr/>
          </p:nvSpPr>
          <p:spPr bwMode="auto">
            <a:xfrm>
              <a:off x="5451" y="2089"/>
              <a:ext cx="16" cy="14"/>
            </a:xfrm>
            <a:custGeom>
              <a:avLst/>
              <a:gdLst>
                <a:gd name="T0" fmla="*/ 15 w 16"/>
                <a:gd name="T1" fmla="*/ 2089 h 14"/>
                <a:gd name="T2" fmla="*/ 15 w 16"/>
                <a:gd name="T3" fmla="*/ 2097 h 14"/>
                <a:gd name="T4" fmla="*/ 8 w 16"/>
                <a:gd name="T5" fmla="*/ 2103 h 14"/>
                <a:gd name="T6" fmla="*/ 0 w 16"/>
                <a:gd name="T7" fmla="*/ 2103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4"/>
                <a:gd name="T14" fmla="*/ 16 w 1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4">
                  <a:moveTo>
                    <a:pt x="15" y="0"/>
                  </a:moveTo>
                  <a:lnTo>
                    <a:pt x="15" y="8"/>
                  </a:lnTo>
                  <a:lnTo>
                    <a:pt x="8" y="14"/>
                  </a:lnTo>
                  <a:lnTo>
                    <a:pt x="0" y="14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8" name="Line 30"/>
            <p:cNvSpPr>
              <a:spLocks noChangeShapeType="1"/>
            </p:cNvSpPr>
            <p:nvPr/>
          </p:nvSpPr>
          <p:spPr bwMode="auto">
            <a:xfrm>
              <a:off x="5170" y="1635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99" name="Line 31"/>
            <p:cNvSpPr>
              <a:spLocks noChangeShapeType="1"/>
            </p:cNvSpPr>
            <p:nvPr/>
          </p:nvSpPr>
          <p:spPr bwMode="auto">
            <a:xfrm>
              <a:off x="5201" y="1635"/>
              <a:ext cx="86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0" name="Line 32"/>
            <p:cNvSpPr>
              <a:spLocks noChangeShapeType="1"/>
            </p:cNvSpPr>
            <p:nvPr/>
          </p:nvSpPr>
          <p:spPr bwMode="auto">
            <a:xfrm>
              <a:off x="5295" y="1635"/>
              <a:ext cx="133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1" name="Line 33"/>
            <p:cNvSpPr>
              <a:spLocks noChangeShapeType="1"/>
            </p:cNvSpPr>
            <p:nvPr/>
          </p:nvSpPr>
          <p:spPr bwMode="auto">
            <a:xfrm>
              <a:off x="5436" y="1635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2" name="Freeform 34"/>
            <p:cNvSpPr>
              <a:spLocks/>
            </p:cNvSpPr>
            <p:nvPr/>
          </p:nvSpPr>
          <p:spPr bwMode="auto">
            <a:xfrm>
              <a:off x="5155" y="2089"/>
              <a:ext cx="16" cy="14"/>
            </a:xfrm>
            <a:custGeom>
              <a:avLst/>
              <a:gdLst>
                <a:gd name="T0" fmla="*/ 15 w 16"/>
                <a:gd name="T1" fmla="*/ 2103 h 14"/>
                <a:gd name="T2" fmla="*/ 6 w 16"/>
                <a:gd name="T3" fmla="*/ 2103 h 14"/>
                <a:gd name="T4" fmla="*/ 0 w 16"/>
                <a:gd name="T5" fmla="*/ 2097 h 14"/>
                <a:gd name="T6" fmla="*/ 0 w 16"/>
                <a:gd name="T7" fmla="*/ 2089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4"/>
                <a:gd name="T14" fmla="*/ 16 w 1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4">
                  <a:moveTo>
                    <a:pt x="15" y="14"/>
                  </a:moveTo>
                  <a:lnTo>
                    <a:pt x="6" y="14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3" name="Freeform 35"/>
            <p:cNvSpPr>
              <a:spLocks/>
            </p:cNvSpPr>
            <p:nvPr/>
          </p:nvSpPr>
          <p:spPr bwMode="auto">
            <a:xfrm>
              <a:off x="5155" y="1635"/>
              <a:ext cx="16" cy="14"/>
            </a:xfrm>
            <a:custGeom>
              <a:avLst/>
              <a:gdLst>
                <a:gd name="T0" fmla="*/ 0 w 16"/>
                <a:gd name="T1" fmla="*/ 1649 h 14"/>
                <a:gd name="T2" fmla="*/ 0 w 16"/>
                <a:gd name="T3" fmla="*/ 1641 h 14"/>
                <a:gd name="T4" fmla="*/ 6 w 16"/>
                <a:gd name="T5" fmla="*/ 1635 h 14"/>
                <a:gd name="T6" fmla="*/ 15 w 16"/>
                <a:gd name="T7" fmla="*/ 1635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4"/>
                <a:gd name="T14" fmla="*/ 16 w 1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4">
                  <a:moveTo>
                    <a:pt x="0" y="14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5" y="0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4" name="Freeform 36"/>
            <p:cNvSpPr>
              <a:spLocks/>
            </p:cNvSpPr>
            <p:nvPr/>
          </p:nvSpPr>
          <p:spPr bwMode="auto">
            <a:xfrm>
              <a:off x="5451" y="1635"/>
              <a:ext cx="16" cy="14"/>
            </a:xfrm>
            <a:custGeom>
              <a:avLst/>
              <a:gdLst>
                <a:gd name="T0" fmla="*/ 0 w 16"/>
                <a:gd name="T1" fmla="*/ 1635 h 14"/>
                <a:gd name="T2" fmla="*/ 8 w 16"/>
                <a:gd name="T3" fmla="*/ 1635 h 14"/>
                <a:gd name="T4" fmla="*/ 15 w 16"/>
                <a:gd name="T5" fmla="*/ 1641 h 14"/>
                <a:gd name="T6" fmla="*/ 15 w 16"/>
                <a:gd name="T7" fmla="*/ 1649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4"/>
                <a:gd name="T14" fmla="*/ 16 w 1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4">
                  <a:moveTo>
                    <a:pt x="0" y="0"/>
                  </a:moveTo>
                  <a:lnTo>
                    <a:pt x="8" y="0"/>
                  </a:lnTo>
                  <a:lnTo>
                    <a:pt x="15" y="6"/>
                  </a:lnTo>
                  <a:lnTo>
                    <a:pt x="15" y="14"/>
                  </a:lnTo>
                </a:path>
              </a:pathLst>
            </a:custGeom>
            <a:noFill/>
            <a:ln w="4636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5" name="Line 37"/>
            <p:cNvSpPr>
              <a:spLocks noChangeShapeType="1"/>
            </p:cNvSpPr>
            <p:nvPr/>
          </p:nvSpPr>
          <p:spPr bwMode="auto">
            <a:xfrm>
              <a:off x="5466" y="2089"/>
              <a:ext cx="0" cy="0"/>
            </a:xfrm>
            <a:prstGeom prst="line">
              <a:avLst/>
            </a:prstGeom>
            <a:noFill/>
            <a:ln w="4851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6" name="Line 38"/>
            <p:cNvSpPr>
              <a:spLocks noChangeShapeType="1"/>
            </p:cNvSpPr>
            <p:nvPr/>
          </p:nvSpPr>
          <p:spPr bwMode="auto">
            <a:xfrm>
              <a:off x="5170" y="2103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7" name="Line 39"/>
            <p:cNvSpPr>
              <a:spLocks noChangeShapeType="1"/>
            </p:cNvSpPr>
            <p:nvPr/>
          </p:nvSpPr>
          <p:spPr bwMode="auto">
            <a:xfrm>
              <a:off x="5201" y="2103"/>
              <a:ext cx="86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8" name="Line 40"/>
            <p:cNvSpPr>
              <a:spLocks noChangeShapeType="1"/>
            </p:cNvSpPr>
            <p:nvPr/>
          </p:nvSpPr>
          <p:spPr bwMode="auto">
            <a:xfrm>
              <a:off x="5295" y="2103"/>
              <a:ext cx="133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09" name="Line 41"/>
            <p:cNvSpPr>
              <a:spLocks noChangeShapeType="1"/>
            </p:cNvSpPr>
            <p:nvPr/>
          </p:nvSpPr>
          <p:spPr bwMode="auto">
            <a:xfrm>
              <a:off x="5436" y="2103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0" name="Line 42"/>
            <p:cNvSpPr>
              <a:spLocks noChangeShapeType="1"/>
            </p:cNvSpPr>
            <p:nvPr/>
          </p:nvSpPr>
          <p:spPr bwMode="auto">
            <a:xfrm>
              <a:off x="5155" y="2089"/>
              <a:ext cx="0" cy="0"/>
            </a:xfrm>
            <a:prstGeom prst="line">
              <a:avLst/>
            </a:prstGeom>
            <a:noFill/>
            <a:ln w="486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1" name="Line 43"/>
            <p:cNvSpPr>
              <a:spLocks noChangeShapeType="1"/>
            </p:cNvSpPr>
            <p:nvPr/>
          </p:nvSpPr>
          <p:spPr bwMode="auto">
            <a:xfrm>
              <a:off x="5155" y="2022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2" name="Line 44"/>
            <p:cNvSpPr>
              <a:spLocks noChangeShapeType="1"/>
            </p:cNvSpPr>
            <p:nvPr/>
          </p:nvSpPr>
          <p:spPr bwMode="auto">
            <a:xfrm>
              <a:off x="5187" y="2022"/>
              <a:ext cx="97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3" name="Line 45"/>
            <p:cNvSpPr>
              <a:spLocks noChangeShapeType="1"/>
            </p:cNvSpPr>
            <p:nvPr/>
          </p:nvSpPr>
          <p:spPr bwMode="auto">
            <a:xfrm>
              <a:off x="5293" y="2022"/>
              <a:ext cx="149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4" name="Line 46"/>
            <p:cNvSpPr>
              <a:spLocks noChangeShapeType="1"/>
            </p:cNvSpPr>
            <p:nvPr/>
          </p:nvSpPr>
          <p:spPr bwMode="auto">
            <a:xfrm>
              <a:off x="5451" y="2022"/>
              <a:ext cx="15" cy="0"/>
            </a:xfrm>
            <a:prstGeom prst="line">
              <a:avLst/>
            </a:prstGeom>
            <a:noFill/>
            <a:ln w="4454">
              <a:solidFill>
                <a:srgbClr val="231F2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5" name="Freeform 47"/>
            <p:cNvSpPr>
              <a:spLocks/>
            </p:cNvSpPr>
            <p:nvPr/>
          </p:nvSpPr>
          <p:spPr bwMode="auto">
            <a:xfrm>
              <a:off x="6723" y="939"/>
              <a:ext cx="590" cy="733"/>
            </a:xfrm>
            <a:custGeom>
              <a:avLst/>
              <a:gdLst>
                <a:gd name="T0" fmla="*/ 413 w 590"/>
                <a:gd name="T1" fmla="*/ 942 h 733"/>
                <a:gd name="T2" fmla="*/ 563 w 590"/>
                <a:gd name="T3" fmla="*/ 997 h 733"/>
                <a:gd name="T4" fmla="*/ 581 w 590"/>
                <a:gd name="T5" fmla="*/ 1001 h 733"/>
                <a:gd name="T6" fmla="*/ 589 w 590"/>
                <a:gd name="T7" fmla="*/ 1006 h 733"/>
                <a:gd name="T8" fmla="*/ 588 w 590"/>
                <a:gd name="T9" fmla="*/ 1015 h 733"/>
                <a:gd name="T10" fmla="*/ 581 w 590"/>
                <a:gd name="T11" fmla="*/ 1032 h 733"/>
                <a:gd name="T12" fmla="*/ 562 w 590"/>
                <a:gd name="T13" fmla="*/ 1068 h 733"/>
                <a:gd name="T14" fmla="*/ 538 w 590"/>
                <a:gd name="T15" fmla="*/ 1117 h 733"/>
                <a:gd name="T16" fmla="*/ 516 w 590"/>
                <a:gd name="T17" fmla="*/ 1160 h 733"/>
                <a:gd name="T18" fmla="*/ 507 w 590"/>
                <a:gd name="T19" fmla="*/ 1179 h 733"/>
                <a:gd name="T20" fmla="*/ 499 w 590"/>
                <a:gd name="T21" fmla="*/ 1196 h 733"/>
                <a:gd name="T22" fmla="*/ 481 w 590"/>
                <a:gd name="T23" fmla="*/ 1186 h 733"/>
                <a:gd name="T24" fmla="*/ 468 w 590"/>
                <a:gd name="T25" fmla="*/ 1180 h 733"/>
                <a:gd name="T26" fmla="*/ 405 w 590"/>
                <a:gd name="T27" fmla="*/ 1204 h 733"/>
                <a:gd name="T28" fmla="*/ 360 w 590"/>
                <a:gd name="T29" fmla="*/ 1286 h 733"/>
                <a:gd name="T30" fmla="*/ 281 w 590"/>
                <a:gd name="T31" fmla="*/ 1435 h 733"/>
                <a:gd name="T32" fmla="*/ 207 w 590"/>
                <a:gd name="T33" fmla="*/ 1578 h 733"/>
                <a:gd name="T34" fmla="*/ 174 w 590"/>
                <a:gd name="T35" fmla="*/ 1642 h 733"/>
                <a:gd name="T36" fmla="*/ 158 w 590"/>
                <a:gd name="T37" fmla="*/ 1663 h 733"/>
                <a:gd name="T38" fmla="*/ 146 w 590"/>
                <a:gd name="T39" fmla="*/ 1671 h 733"/>
                <a:gd name="T40" fmla="*/ 133 w 590"/>
                <a:gd name="T41" fmla="*/ 1668 h 733"/>
                <a:gd name="T42" fmla="*/ 113 w 590"/>
                <a:gd name="T43" fmla="*/ 1654 h 733"/>
                <a:gd name="T44" fmla="*/ 85 w 590"/>
                <a:gd name="T45" fmla="*/ 1634 h 733"/>
                <a:gd name="T46" fmla="*/ 54 w 590"/>
                <a:gd name="T47" fmla="*/ 1612 h 733"/>
                <a:gd name="T48" fmla="*/ 28 w 590"/>
                <a:gd name="T49" fmla="*/ 1595 h 733"/>
                <a:gd name="T50" fmla="*/ 18 w 590"/>
                <a:gd name="T51" fmla="*/ 1588 h 733"/>
                <a:gd name="T52" fmla="*/ 5 w 590"/>
                <a:gd name="T53" fmla="*/ 1582 h 733"/>
                <a:gd name="T54" fmla="*/ 0 w 590"/>
                <a:gd name="T55" fmla="*/ 1574 h 733"/>
                <a:gd name="T56" fmla="*/ 54 w 590"/>
                <a:gd name="T57" fmla="*/ 1445 h 733"/>
                <a:gd name="T58" fmla="*/ 125 w 590"/>
                <a:gd name="T59" fmla="*/ 1303 h 733"/>
                <a:gd name="T60" fmla="*/ 193 w 590"/>
                <a:gd name="T61" fmla="*/ 1171 h 733"/>
                <a:gd name="T62" fmla="*/ 224 w 590"/>
                <a:gd name="T63" fmla="*/ 1113 h 733"/>
                <a:gd name="T64" fmla="*/ 231 w 590"/>
                <a:gd name="T65" fmla="*/ 1097 h 733"/>
                <a:gd name="T66" fmla="*/ 239 w 590"/>
                <a:gd name="T67" fmla="*/ 1091 h 733"/>
                <a:gd name="T68" fmla="*/ 251 w 590"/>
                <a:gd name="T69" fmla="*/ 1091 h 733"/>
                <a:gd name="T70" fmla="*/ 272 w 590"/>
                <a:gd name="T71" fmla="*/ 1097 h 733"/>
                <a:gd name="T72" fmla="*/ 291 w 590"/>
                <a:gd name="T73" fmla="*/ 1103 h 733"/>
                <a:gd name="T74" fmla="*/ 300 w 590"/>
                <a:gd name="T75" fmla="*/ 1105 h 733"/>
                <a:gd name="T76" fmla="*/ 302 w 590"/>
                <a:gd name="T77" fmla="*/ 1105 h 733"/>
                <a:gd name="T78" fmla="*/ 301 w 590"/>
                <a:gd name="T79" fmla="*/ 1105 h 733"/>
                <a:gd name="T80" fmla="*/ 381 w 590"/>
                <a:gd name="T81" fmla="*/ 963 h 733"/>
                <a:gd name="T82" fmla="*/ 391 w 590"/>
                <a:gd name="T83" fmla="*/ 948 h 733"/>
                <a:gd name="T84" fmla="*/ 398 w 590"/>
                <a:gd name="T85" fmla="*/ 940 h 733"/>
                <a:gd name="T86" fmla="*/ 404 w 590"/>
                <a:gd name="T87" fmla="*/ 939 h 733"/>
                <a:gd name="T88" fmla="*/ 413 w 590"/>
                <a:gd name="T89" fmla="*/ 942 h 7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90"/>
                <a:gd name="T136" fmla="*/ 0 h 733"/>
                <a:gd name="T137" fmla="*/ 590 w 590"/>
                <a:gd name="T138" fmla="*/ 733 h 7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90" h="733">
                  <a:moveTo>
                    <a:pt x="413" y="3"/>
                  </a:moveTo>
                  <a:lnTo>
                    <a:pt x="563" y="58"/>
                  </a:lnTo>
                  <a:lnTo>
                    <a:pt x="581" y="62"/>
                  </a:lnTo>
                  <a:lnTo>
                    <a:pt x="589" y="67"/>
                  </a:lnTo>
                  <a:lnTo>
                    <a:pt x="588" y="76"/>
                  </a:lnTo>
                  <a:lnTo>
                    <a:pt x="581" y="93"/>
                  </a:lnTo>
                  <a:lnTo>
                    <a:pt x="562" y="129"/>
                  </a:lnTo>
                  <a:lnTo>
                    <a:pt x="538" y="178"/>
                  </a:lnTo>
                  <a:lnTo>
                    <a:pt x="516" y="221"/>
                  </a:lnTo>
                  <a:lnTo>
                    <a:pt x="507" y="240"/>
                  </a:lnTo>
                  <a:lnTo>
                    <a:pt x="499" y="257"/>
                  </a:lnTo>
                  <a:lnTo>
                    <a:pt x="481" y="247"/>
                  </a:lnTo>
                  <a:lnTo>
                    <a:pt x="468" y="241"/>
                  </a:lnTo>
                  <a:lnTo>
                    <a:pt x="405" y="265"/>
                  </a:lnTo>
                  <a:lnTo>
                    <a:pt x="360" y="347"/>
                  </a:lnTo>
                  <a:lnTo>
                    <a:pt x="281" y="496"/>
                  </a:lnTo>
                  <a:lnTo>
                    <a:pt x="207" y="639"/>
                  </a:lnTo>
                  <a:lnTo>
                    <a:pt x="174" y="703"/>
                  </a:lnTo>
                  <a:lnTo>
                    <a:pt x="158" y="724"/>
                  </a:lnTo>
                  <a:lnTo>
                    <a:pt x="146" y="732"/>
                  </a:lnTo>
                  <a:lnTo>
                    <a:pt x="133" y="729"/>
                  </a:lnTo>
                  <a:lnTo>
                    <a:pt x="113" y="715"/>
                  </a:lnTo>
                  <a:lnTo>
                    <a:pt x="85" y="695"/>
                  </a:lnTo>
                  <a:lnTo>
                    <a:pt x="54" y="673"/>
                  </a:lnTo>
                  <a:lnTo>
                    <a:pt x="28" y="656"/>
                  </a:lnTo>
                  <a:lnTo>
                    <a:pt x="18" y="649"/>
                  </a:lnTo>
                  <a:lnTo>
                    <a:pt x="5" y="643"/>
                  </a:lnTo>
                  <a:lnTo>
                    <a:pt x="0" y="635"/>
                  </a:lnTo>
                  <a:lnTo>
                    <a:pt x="54" y="506"/>
                  </a:lnTo>
                  <a:lnTo>
                    <a:pt x="125" y="364"/>
                  </a:lnTo>
                  <a:lnTo>
                    <a:pt x="193" y="232"/>
                  </a:lnTo>
                  <a:lnTo>
                    <a:pt x="224" y="174"/>
                  </a:lnTo>
                  <a:lnTo>
                    <a:pt x="231" y="158"/>
                  </a:lnTo>
                  <a:lnTo>
                    <a:pt x="239" y="152"/>
                  </a:lnTo>
                  <a:lnTo>
                    <a:pt x="251" y="152"/>
                  </a:lnTo>
                  <a:lnTo>
                    <a:pt x="272" y="158"/>
                  </a:lnTo>
                  <a:lnTo>
                    <a:pt x="291" y="164"/>
                  </a:lnTo>
                  <a:lnTo>
                    <a:pt x="300" y="166"/>
                  </a:lnTo>
                  <a:lnTo>
                    <a:pt x="302" y="166"/>
                  </a:lnTo>
                  <a:lnTo>
                    <a:pt x="301" y="166"/>
                  </a:lnTo>
                  <a:lnTo>
                    <a:pt x="381" y="24"/>
                  </a:lnTo>
                  <a:lnTo>
                    <a:pt x="391" y="9"/>
                  </a:lnTo>
                  <a:lnTo>
                    <a:pt x="398" y="1"/>
                  </a:lnTo>
                  <a:lnTo>
                    <a:pt x="404" y="0"/>
                  </a:lnTo>
                  <a:lnTo>
                    <a:pt x="413" y="3"/>
                  </a:lnTo>
                  <a:close/>
                </a:path>
              </a:pathLst>
            </a:custGeom>
            <a:noFill/>
            <a:ln w="4695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6" name="Freeform 48"/>
            <p:cNvSpPr>
              <a:spLocks/>
            </p:cNvSpPr>
            <p:nvPr/>
          </p:nvSpPr>
          <p:spPr bwMode="auto">
            <a:xfrm>
              <a:off x="7089" y="1010"/>
              <a:ext cx="43" cy="58"/>
            </a:xfrm>
            <a:custGeom>
              <a:avLst/>
              <a:gdLst>
                <a:gd name="T0" fmla="*/ 7 w 43"/>
                <a:gd name="T1" fmla="*/ 1033 h 58"/>
                <a:gd name="T2" fmla="*/ 0 w 43"/>
                <a:gd name="T3" fmla="*/ 1047 h 58"/>
                <a:gd name="T4" fmla="*/ 0 w 43"/>
                <a:gd name="T5" fmla="*/ 1061 h 58"/>
                <a:gd name="T6" fmla="*/ 8 w 43"/>
                <a:gd name="T7" fmla="*/ 1064 h 58"/>
                <a:gd name="T8" fmla="*/ 16 w 43"/>
                <a:gd name="T9" fmla="*/ 1068 h 58"/>
                <a:gd name="T10" fmla="*/ 28 w 43"/>
                <a:gd name="T11" fmla="*/ 1059 h 58"/>
                <a:gd name="T12" fmla="*/ 35 w 43"/>
                <a:gd name="T13" fmla="*/ 1045 h 58"/>
                <a:gd name="T14" fmla="*/ 42 w 43"/>
                <a:gd name="T15" fmla="*/ 1031 h 58"/>
                <a:gd name="T16" fmla="*/ 42 w 43"/>
                <a:gd name="T17" fmla="*/ 1016 h 58"/>
                <a:gd name="T18" fmla="*/ 34 w 43"/>
                <a:gd name="T19" fmla="*/ 1013 h 58"/>
                <a:gd name="T20" fmla="*/ 26 w 43"/>
                <a:gd name="T21" fmla="*/ 1010 h 58"/>
                <a:gd name="T22" fmla="*/ 14 w 43"/>
                <a:gd name="T23" fmla="*/ 1019 h 58"/>
                <a:gd name="T24" fmla="*/ 7 w 43"/>
                <a:gd name="T25" fmla="*/ 1033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58"/>
                <a:gd name="T41" fmla="*/ 43 w 4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58">
                  <a:moveTo>
                    <a:pt x="7" y="23"/>
                  </a:moveTo>
                  <a:lnTo>
                    <a:pt x="0" y="37"/>
                  </a:lnTo>
                  <a:lnTo>
                    <a:pt x="0" y="51"/>
                  </a:lnTo>
                  <a:lnTo>
                    <a:pt x="8" y="54"/>
                  </a:lnTo>
                  <a:lnTo>
                    <a:pt x="16" y="58"/>
                  </a:lnTo>
                  <a:lnTo>
                    <a:pt x="28" y="49"/>
                  </a:lnTo>
                  <a:lnTo>
                    <a:pt x="35" y="35"/>
                  </a:lnTo>
                  <a:lnTo>
                    <a:pt x="42" y="21"/>
                  </a:lnTo>
                  <a:lnTo>
                    <a:pt x="42" y="6"/>
                  </a:lnTo>
                  <a:lnTo>
                    <a:pt x="34" y="3"/>
                  </a:lnTo>
                  <a:lnTo>
                    <a:pt x="26" y="0"/>
                  </a:lnTo>
                  <a:lnTo>
                    <a:pt x="14" y="9"/>
                  </a:lnTo>
                  <a:lnTo>
                    <a:pt x="7" y="23"/>
                  </a:lnTo>
                  <a:close/>
                </a:path>
              </a:pathLst>
            </a:custGeom>
            <a:noFill/>
            <a:ln w="4713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45117" name="Picture 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76" y="1017"/>
              <a:ext cx="27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18" name="Freeform 50"/>
            <p:cNvSpPr>
              <a:spLocks/>
            </p:cNvSpPr>
            <p:nvPr/>
          </p:nvSpPr>
          <p:spPr bwMode="auto">
            <a:xfrm>
              <a:off x="6851" y="1006"/>
              <a:ext cx="489" cy="674"/>
            </a:xfrm>
            <a:custGeom>
              <a:avLst/>
              <a:gdLst>
                <a:gd name="T0" fmla="*/ 452 w 489"/>
                <a:gd name="T1" fmla="*/ 1006 h 674"/>
                <a:gd name="T2" fmla="*/ 477 w 489"/>
                <a:gd name="T3" fmla="*/ 1020 h 674"/>
                <a:gd name="T4" fmla="*/ 489 w 489"/>
                <a:gd name="T5" fmla="*/ 1031 h 674"/>
                <a:gd name="T6" fmla="*/ 488 w 489"/>
                <a:gd name="T7" fmla="*/ 1044 h 674"/>
                <a:gd name="T8" fmla="*/ 458 w 489"/>
                <a:gd name="T9" fmla="*/ 1102 h 674"/>
                <a:gd name="T10" fmla="*/ 407 w 489"/>
                <a:gd name="T11" fmla="*/ 1187 h 674"/>
                <a:gd name="T12" fmla="*/ 375 w 489"/>
                <a:gd name="T13" fmla="*/ 1228 h 674"/>
                <a:gd name="T14" fmla="*/ 363 w 489"/>
                <a:gd name="T15" fmla="*/ 1227 h 674"/>
                <a:gd name="T16" fmla="*/ 345 w 489"/>
                <a:gd name="T17" fmla="*/ 1219 h 674"/>
                <a:gd name="T18" fmla="*/ 325 w 489"/>
                <a:gd name="T19" fmla="*/ 1212 h 674"/>
                <a:gd name="T20" fmla="*/ 314 w 489"/>
                <a:gd name="T21" fmla="*/ 1212 h 674"/>
                <a:gd name="T22" fmla="*/ 307 w 489"/>
                <a:gd name="T23" fmla="*/ 1217 h 674"/>
                <a:gd name="T24" fmla="*/ 302 w 489"/>
                <a:gd name="T25" fmla="*/ 1226 h 674"/>
                <a:gd name="T26" fmla="*/ 265 w 489"/>
                <a:gd name="T27" fmla="*/ 1297 h 674"/>
                <a:gd name="T28" fmla="*/ 190 w 489"/>
                <a:gd name="T29" fmla="*/ 1442 h 674"/>
                <a:gd name="T30" fmla="*/ 117 w 489"/>
                <a:gd name="T31" fmla="*/ 1584 h 674"/>
                <a:gd name="T32" fmla="*/ 84 w 489"/>
                <a:gd name="T33" fmla="*/ 1649 h 674"/>
                <a:gd name="T34" fmla="*/ 74 w 489"/>
                <a:gd name="T35" fmla="*/ 1668 h 674"/>
                <a:gd name="T36" fmla="*/ 65 w 489"/>
                <a:gd name="T37" fmla="*/ 1678 h 674"/>
                <a:gd name="T38" fmla="*/ 51 w 489"/>
                <a:gd name="T39" fmla="*/ 1679 h 674"/>
                <a:gd name="T40" fmla="*/ 27 w 489"/>
                <a:gd name="T41" fmla="*/ 1676 h 674"/>
                <a:gd name="T42" fmla="*/ 13 w 489"/>
                <a:gd name="T43" fmla="*/ 1673 h 674"/>
                <a:gd name="T44" fmla="*/ 0 w 489"/>
                <a:gd name="T45" fmla="*/ 1662 h 6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9"/>
                <a:gd name="T70" fmla="*/ 0 h 674"/>
                <a:gd name="T71" fmla="*/ 489 w 489"/>
                <a:gd name="T72" fmla="*/ 674 h 6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9" h="674">
                  <a:moveTo>
                    <a:pt x="452" y="0"/>
                  </a:moveTo>
                  <a:lnTo>
                    <a:pt x="477" y="14"/>
                  </a:lnTo>
                  <a:lnTo>
                    <a:pt x="489" y="25"/>
                  </a:lnTo>
                  <a:lnTo>
                    <a:pt x="488" y="38"/>
                  </a:lnTo>
                  <a:lnTo>
                    <a:pt x="458" y="96"/>
                  </a:lnTo>
                  <a:lnTo>
                    <a:pt x="407" y="181"/>
                  </a:lnTo>
                  <a:lnTo>
                    <a:pt x="375" y="222"/>
                  </a:lnTo>
                  <a:lnTo>
                    <a:pt x="363" y="221"/>
                  </a:lnTo>
                  <a:lnTo>
                    <a:pt x="345" y="213"/>
                  </a:lnTo>
                  <a:lnTo>
                    <a:pt x="325" y="206"/>
                  </a:lnTo>
                  <a:lnTo>
                    <a:pt x="314" y="206"/>
                  </a:lnTo>
                  <a:lnTo>
                    <a:pt x="307" y="211"/>
                  </a:lnTo>
                  <a:lnTo>
                    <a:pt x="302" y="220"/>
                  </a:lnTo>
                  <a:lnTo>
                    <a:pt x="265" y="291"/>
                  </a:lnTo>
                  <a:lnTo>
                    <a:pt x="190" y="436"/>
                  </a:lnTo>
                  <a:lnTo>
                    <a:pt x="117" y="578"/>
                  </a:lnTo>
                  <a:lnTo>
                    <a:pt x="84" y="643"/>
                  </a:lnTo>
                  <a:lnTo>
                    <a:pt x="74" y="662"/>
                  </a:lnTo>
                  <a:lnTo>
                    <a:pt x="65" y="672"/>
                  </a:lnTo>
                  <a:lnTo>
                    <a:pt x="51" y="673"/>
                  </a:lnTo>
                  <a:lnTo>
                    <a:pt x="27" y="670"/>
                  </a:lnTo>
                  <a:lnTo>
                    <a:pt x="13" y="667"/>
                  </a:lnTo>
                  <a:lnTo>
                    <a:pt x="0" y="656"/>
                  </a:lnTo>
                </a:path>
              </a:pathLst>
            </a:custGeom>
            <a:noFill/>
            <a:ln w="4714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119" name="Text Box 51"/>
            <p:cNvSpPr txBox="1">
              <a:spLocks noChangeArrowheads="1"/>
            </p:cNvSpPr>
            <p:nvPr/>
          </p:nvSpPr>
          <p:spPr bwMode="auto">
            <a:xfrm>
              <a:off x="7071" y="1384"/>
              <a:ext cx="146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>
                <a:spcBef>
                  <a:spcPts val="25"/>
                </a:spcBef>
                <a:spcAft>
                  <a:spcPts val="800"/>
                </a:spcAft>
              </a:pPr>
              <a:r>
                <a:rPr lang="en-US" altLang="en-US" sz="600">
                  <a:solidFill>
                    <a:srgbClr val="231F20"/>
                  </a:solidFill>
                  <a:latin typeface="Myriad Pro Cond" pitchFamily="34" charset="0"/>
                </a:rPr>
                <a:t>[A]</a:t>
              </a:r>
              <a:endParaRPr lang="en-US" altLang="en-US">
                <a:latin typeface="Arial" charset="0"/>
              </a:endParaRPr>
            </a:p>
          </p:txBody>
        </p:sp>
      </p:grpSp>
      <p:pic>
        <p:nvPicPr>
          <p:cNvPr id="45059" name="image6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676400"/>
            <a:ext cx="1079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Rectangle 72"/>
          <p:cNvSpPr/>
          <p:nvPr/>
        </p:nvSpPr>
        <p:spPr>
          <a:xfrm>
            <a:off x="14288" y="3657600"/>
            <a:ext cx="3451225" cy="2406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Крепление на штатив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Дисплей сбоку (рекомендуется)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Дисплей вверх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Крючок может быть установлен в любом из двух положений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</p:txBody>
      </p:sp>
      <p:sp>
        <p:nvSpPr>
          <p:cNvPr id="123" name="Rectangle 11294"/>
          <p:cNvSpPr/>
          <p:nvPr/>
        </p:nvSpPr>
        <p:spPr>
          <a:xfrm>
            <a:off x="452438" y="2362200"/>
            <a:ext cx="404812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cxnSp>
        <p:nvCxnSpPr>
          <p:cNvPr id="124" name="Straight Arrow Connector 32"/>
          <p:cNvCxnSpPr>
            <a:stCxn id="123" idx="3"/>
          </p:cNvCxnSpPr>
          <p:nvPr/>
        </p:nvCxnSpPr>
        <p:spPr>
          <a:xfrm flipV="1">
            <a:off x="857250" y="2438400"/>
            <a:ext cx="1423988" cy="38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34"/>
          <p:cNvCxnSpPr>
            <a:stCxn id="129" idx="0"/>
          </p:cNvCxnSpPr>
          <p:nvPr/>
        </p:nvCxnSpPr>
        <p:spPr>
          <a:xfrm flipV="1">
            <a:off x="1214438" y="2438400"/>
            <a:ext cx="1066800" cy="508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67"/>
          <p:cNvSpPr/>
          <p:nvPr/>
        </p:nvSpPr>
        <p:spPr>
          <a:xfrm rot="5400000">
            <a:off x="897731" y="2831307"/>
            <a:ext cx="404813" cy="228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pic>
        <p:nvPicPr>
          <p:cNvPr id="45065" name="Picture 11288"/>
          <p:cNvPicPr>
            <a:picLocks noChangeAspect="1"/>
          </p:cNvPicPr>
          <p:nvPr/>
        </p:nvPicPr>
        <p:blipFill>
          <a:blip r:embed="rId5"/>
          <a:srcRect l="42918" t="27985" r="14952" b="10416"/>
          <a:stretch>
            <a:fillRect/>
          </a:stretch>
        </p:blipFill>
        <p:spPr bwMode="auto">
          <a:xfrm>
            <a:off x="4114800" y="1676400"/>
            <a:ext cx="19796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Rectangle 74"/>
          <p:cNvSpPr/>
          <p:nvPr/>
        </p:nvSpPr>
        <p:spPr>
          <a:xfrm>
            <a:off x="4986338" y="2011363"/>
            <a:ext cx="808037" cy="842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pic>
        <p:nvPicPr>
          <p:cNvPr id="45067" name="Picture 11289"/>
          <p:cNvPicPr>
            <a:picLocks noChangeAspect="1"/>
          </p:cNvPicPr>
          <p:nvPr/>
        </p:nvPicPr>
        <p:blipFill>
          <a:blip r:embed="rId6"/>
          <a:srcRect l="39960" t="28650" r="22438" b="17451"/>
          <a:stretch>
            <a:fillRect/>
          </a:stretch>
        </p:blipFill>
        <p:spPr bwMode="auto">
          <a:xfrm>
            <a:off x="6592888" y="1677988"/>
            <a:ext cx="20177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" name="Rectangle 76"/>
          <p:cNvSpPr/>
          <p:nvPr/>
        </p:nvSpPr>
        <p:spPr>
          <a:xfrm>
            <a:off x="6997700" y="2003425"/>
            <a:ext cx="1577975" cy="1128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139" name="Rectangle 73"/>
          <p:cNvSpPr/>
          <p:nvPr/>
        </p:nvSpPr>
        <p:spPr>
          <a:xfrm>
            <a:off x="3048000" y="3657600"/>
            <a:ext cx="3257550" cy="3076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Крепление за низ корпуса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САУ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Морские приложения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en-US" sz="2000">
                <a:solidFill>
                  <a:srgbClr val="363545"/>
                </a:solidFill>
                <a:latin typeface="Calibri" pitchFamily="34" charset="0"/>
              </a:rPr>
              <a:t>VESA1 </a:t>
            </a: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Совместимая схема крепления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en-US" sz="2000">
                <a:solidFill>
                  <a:srgbClr val="363545"/>
                </a:solidFill>
                <a:latin typeface="Calibri" pitchFamily="34" charset="0"/>
              </a:rPr>
              <a:t>4 </a:t>
            </a: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х </a:t>
            </a:r>
            <a:r>
              <a:rPr lang="en-US" sz="2000">
                <a:solidFill>
                  <a:srgbClr val="363545"/>
                </a:solidFill>
                <a:latin typeface="Calibri" pitchFamily="34" charset="0"/>
              </a:rPr>
              <a:t>M4 </a:t>
            </a: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винта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</p:txBody>
      </p:sp>
      <p:sp>
        <p:nvSpPr>
          <p:cNvPr id="140" name="Rectangle 75"/>
          <p:cNvSpPr/>
          <p:nvPr/>
        </p:nvSpPr>
        <p:spPr>
          <a:xfrm>
            <a:off x="5562600" y="3657600"/>
            <a:ext cx="3581400" cy="2222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Крепление за бампер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САУ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Морские приложения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en-US" sz="2000">
                <a:solidFill>
                  <a:srgbClr val="363545"/>
                </a:solidFill>
                <a:latin typeface="Calibri" pitchFamily="34" charset="0"/>
              </a:rPr>
              <a:t>4.5mm </a:t>
            </a: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винты снизу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en-US" sz="2000">
                <a:solidFill>
                  <a:srgbClr val="363545"/>
                </a:solidFill>
                <a:latin typeface="Calibri" pitchFamily="34" charset="0"/>
              </a:rPr>
              <a:t>6.5mm </a:t>
            </a: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винты сверху</a:t>
            </a:r>
            <a:endParaRPr lang="en-US" sz="2000">
              <a:solidFill>
                <a:srgbClr val="363545"/>
              </a:solidFill>
              <a:latin typeface="Calibri" pitchFamily="34" charset="0"/>
            </a:endParaRPr>
          </a:p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endParaRPr lang="en-US" sz="2000">
              <a:solidFill>
                <a:srgbClr val="363545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GNSS </a:t>
            </a:r>
            <a:r>
              <a:rPr lang="ru-RU" smtClean="0">
                <a:ea typeface="ＭＳ Ｐゴシック" pitchFamily="34" charset="-128"/>
              </a:rPr>
              <a:t>антенна</a:t>
            </a:r>
            <a:r>
              <a:rPr lang="en-US" smtClean="0">
                <a:ea typeface="ＭＳ Ｐゴシック" pitchFamily="34" charset="-128"/>
              </a:rPr>
              <a:t> SPGA</a:t>
            </a:r>
            <a:endParaRPr lang="ru-RU" smtClean="0">
              <a:ea typeface="ＭＳ Ｐゴシック" pitchFamily="34" charset="-128"/>
            </a:endParaRPr>
          </a:p>
        </p:txBody>
      </p:sp>
      <p:pic>
        <p:nvPicPr>
          <p:cNvPr id="46082" name="Picture 2"/>
          <p:cNvPicPr>
            <a:picLocks noChangeAspect="1"/>
          </p:cNvPicPr>
          <p:nvPr/>
        </p:nvPicPr>
        <p:blipFill>
          <a:blip r:embed="rId2"/>
          <a:srcRect l="17804" t="21651" r="27953" b="36874"/>
          <a:stretch>
            <a:fillRect/>
          </a:stretch>
        </p:blipFill>
        <p:spPr bwMode="auto">
          <a:xfrm>
            <a:off x="304800" y="1295400"/>
            <a:ext cx="31400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/>
          </p:cNvPicPr>
          <p:nvPr/>
        </p:nvPicPr>
        <p:blipFill>
          <a:blip r:embed="rId3"/>
          <a:srcRect l="11200" t="30449" r="16351" b="29651"/>
          <a:stretch>
            <a:fillRect/>
          </a:stretch>
        </p:blipFill>
        <p:spPr bwMode="auto">
          <a:xfrm>
            <a:off x="304800" y="3124200"/>
            <a:ext cx="311785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/>
          </p:cNvPicPr>
          <p:nvPr/>
        </p:nvPicPr>
        <p:blipFill>
          <a:blip r:embed="rId4"/>
          <a:srcRect l="28699" t="18900" r="30351" b="26501"/>
          <a:stretch>
            <a:fillRect/>
          </a:stretch>
        </p:blipFill>
        <p:spPr bwMode="auto">
          <a:xfrm>
            <a:off x="779463" y="4419600"/>
            <a:ext cx="20447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9"/>
          <p:cNvSpPr/>
          <p:nvPr/>
        </p:nvSpPr>
        <p:spPr>
          <a:xfrm>
            <a:off x="3657600" y="1066800"/>
            <a:ext cx="5321300" cy="5216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Spectra Precision SPGA GNSS </a:t>
            </a: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антенна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(50 dB)</a:t>
            </a: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TNC </a:t>
            </a: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- 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TNC </a:t>
            </a: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кабель</a:t>
            </a:r>
            <a:endParaRPr lang="en-US" sz="2400">
              <a:solidFill>
                <a:srgbClr val="363545"/>
              </a:solidFill>
              <a:latin typeface="Calibri" pitchFamily="34" charset="0"/>
            </a:endParaRP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Улучшенное подавление многолучевости</a:t>
            </a:r>
            <a:endParaRPr lang="en-US" sz="2400">
              <a:solidFill>
                <a:srgbClr val="363545"/>
              </a:solidFill>
              <a:latin typeface="Calibri" pitchFamily="34" charset="0"/>
            </a:endParaRP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Высокостабильный фазовый центр</a:t>
            </a: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Поддержка сигналов 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GNSS</a:t>
            </a: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: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 </a:t>
            </a:r>
            <a:endParaRPr lang="ru-RU" sz="2400">
              <a:solidFill>
                <a:srgbClr val="363545"/>
              </a:solidFill>
              <a:latin typeface="Calibri" pitchFamily="34" charset="0"/>
            </a:endParaRP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</a:pPr>
            <a:r>
              <a:rPr lang="en-US" sz="2000">
                <a:solidFill>
                  <a:srgbClr val="363545"/>
                </a:solidFill>
                <a:latin typeface="Calibri" pitchFamily="34" charset="0"/>
              </a:rPr>
              <a:t>GPS, GLONASS, BeiDou</a:t>
            </a:r>
            <a:r>
              <a:rPr lang="ru-RU" sz="2000">
                <a:solidFill>
                  <a:srgbClr val="363545"/>
                </a:solidFill>
                <a:latin typeface="Calibri" pitchFamily="34" charset="0"/>
              </a:rPr>
              <a:t>,</a:t>
            </a:r>
            <a:r>
              <a:rPr lang="en-US" sz="2000">
                <a:solidFill>
                  <a:srgbClr val="363545"/>
                </a:solidFill>
                <a:latin typeface="Calibri" pitchFamily="34" charset="0"/>
              </a:rPr>
              <a:t> Galileo, IRNSS, SBAS, RTX L-Band</a:t>
            </a: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Фильтрация сигналов 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Iridium </a:t>
            </a: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и Японских сетей 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LTE</a:t>
            </a: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Идеально подходит для работы с 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CORS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Подключение 2 </a:t>
            </a:r>
            <a:r>
              <a:rPr lang="en-US" smtClean="0">
                <a:ea typeface="ＭＳ Ｐゴシック" pitchFamily="34" charset="-128"/>
              </a:rPr>
              <a:t>GNSS </a:t>
            </a:r>
            <a:r>
              <a:rPr lang="ru-RU" smtClean="0">
                <a:ea typeface="ＭＳ Ｐゴシック" pitchFamily="34" charset="-128"/>
              </a:rPr>
              <a:t>антенн</a:t>
            </a:r>
          </a:p>
        </p:txBody>
      </p:sp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/>
          <a:srcRect t="2139" b="7587"/>
          <a:stretch>
            <a:fillRect/>
          </a:stretch>
        </p:blipFill>
        <p:spPr bwMode="auto">
          <a:xfrm>
            <a:off x="381000" y="4038600"/>
            <a:ext cx="44259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9"/>
          <p:cNvPicPr>
            <a:picLocks noChangeAspect="1"/>
          </p:cNvPicPr>
          <p:nvPr/>
        </p:nvPicPr>
        <p:blipFill>
          <a:blip r:embed="rId3"/>
          <a:srcRect l="17804" t="21651" r="27953" b="36874"/>
          <a:stretch>
            <a:fillRect/>
          </a:stretch>
        </p:blipFill>
        <p:spPr bwMode="auto">
          <a:xfrm>
            <a:off x="228600" y="1981200"/>
            <a:ext cx="24003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/>
          <p:nvPr/>
        </p:nvSpPr>
        <p:spPr>
          <a:xfrm>
            <a:off x="857250" y="3257550"/>
            <a:ext cx="1422400" cy="1639888"/>
          </a:xfrm>
          <a:custGeom>
            <a:avLst/>
            <a:gdLst>
              <a:gd name="connsiteX0" fmla="*/ 1454748 w 2411596"/>
              <a:gd name="connsiteY0" fmla="*/ 0 h 2133600"/>
              <a:gd name="connsiteX1" fmla="*/ 2356956 w 2411596"/>
              <a:gd name="connsiteY1" fmla="*/ 646176 h 2133600"/>
              <a:gd name="connsiteX2" fmla="*/ 40476 w 2411596"/>
              <a:gd name="connsiteY2" fmla="*/ 792480 h 2133600"/>
              <a:gd name="connsiteX3" fmla="*/ 881724 w 2411596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1596" h="2133600">
                <a:moveTo>
                  <a:pt x="1454748" y="0"/>
                </a:moveTo>
                <a:cubicBezTo>
                  <a:pt x="2023708" y="257048"/>
                  <a:pt x="2592668" y="514096"/>
                  <a:pt x="2356956" y="646176"/>
                </a:cubicBezTo>
                <a:cubicBezTo>
                  <a:pt x="2121244" y="778256"/>
                  <a:pt x="286348" y="544576"/>
                  <a:pt x="40476" y="792480"/>
                </a:cubicBezTo>
                <a:cubicBezTo>
                  <a:pt x="-205396" y="1040384"/>
                  <a:pt x="743548" y="1910080"/>
                  <a:pt x="881724" y="2133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pic>
        <p:nvPicPr>
          <p:cNvPr id="47109" name="Picture 8"/>
          <p:cNvPicPr>
            <a:picLocks noChangeAspect="1"/>
          </p:cNvPicPr>
          <p:nvPr/>
        </p:nvPicPr>
        <p:blipFill>
          <a:blip r:embed="rId3"/>
          <a:srcRect l="17804" t="21651" r="27953" b="36874"/>
          <a:stretch>
            <a:fillRect/>
          </a:stretch>
        </p:blipFill>
        <p:spPr bwMode="auto">
          <a:xfrm>
            <a:off x="5257800" y="4343400"/>
            <a:ext cx="24003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2"/>
          <p:cNvSpPr/>
          <p:nvPr/>
        </p:nvSpPr>
        <p:spPr>
          <a:xfrm>
            <a:off x="1905000" y="4953000"/>
            <a:ext cx="5462588" cy="1144588"/>
          </a:xfrm>
          <a:custGeom>
            <a:avLst/>
            <a:gdLst>
              <a:gd name="connsiteX0" fmla="*/ 0 w 9253350"/>
              <a:gd name="connsiteY0" fmla="*/ 0 h 1488316"/>
              <a:gd name="connsiteX1" fmla="*/ 1877568 w 9253350"/>
              <a:gd name="connsiteY1" fmla="*/ 1402080 h 1488316"/>
              <a:gd name="connsiteX2" fmla="*/ 8973312 w 9253350"/>
              <a:gd name="connsiteY2" fmla="*/ 1280160 h 1488316"/>
              <a:gd name="connsiteX3" fmla="*/ 7815072 w 9253350"/>
              <a:gd name="connsiteY3" fmla="*/ 816864 h 148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3350" h="1488316">
                <a:moveTo>
                  <a:pt x="0" y="0"/>
                </a:moveTo>
                <a:cubicBezTo>
                  <a:pt x="191008" y="594360"/>
                  <a:pt x="382016" y="1188720"/>
                  <a:pt x="1877568" y="1402080"/>
                </a:cubicBezTo>
                <a:cubicBezTo>
                  <a:pt x="3373120" y="1615440"/>
                  <a:pt x="7983728" y="1377696"/>
                  <a:pt x="8973312" y="1280160"/>
                </a:cubicBezTo>
                <a:cubicBezTo>
                  <a:pt x="9962896" y="1182624"/>
                  <a:pt x="8028432" y="883920"/>
                  <a:pt x="7815072" y="81686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9" name="Rectangle 19"/>
          <p:cNvSpPr/>
          <p:nvPr/>
        </p:nvSpPr>
        <p:spPr>
          <a:xfrm>
            <a:off x="2743200" y="1143000"/>
            <a:ext cx="5562600" cy="2867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Антенна 1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 TNC </a:t>
            </a: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к </a:t>
            </a:r>
            <a:r>
              <a:rPr lang="en-US" sz="2400" b="1">
                <a:solidFill>
                  <a:srgbClr val="363545"/>
                </a:solidFill>
                <a:latin typeface="Calibri" pitchFamily="34" charset="0"/>
              </a:rPr>
              <a:t>GNSS </a:t>
            </a:r>
            <a:r>
              <a:rPr lang="ru-RU" sz="2400" b="1">
                <a:solidFill>
                  <a:srgbClr val="363545"/>
                </a:solidFill>
                <a:latin typeface="Calibri" pitchFamily="34" charset="0"/>
              </a:rPr>
              <a:t>порту 1 </a:t>
            </a: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Антенна 2</a:t>
            </a:r>
            <a:r>
              <a:rPr lang="en-US" sz="2400">
                <a:solidFill>
                  <a:srgbClr val="363545"/>
                </a:solidFill>
                <a:latin typeface="Calibri" pitchFamily="34" charset="0"/>
              </a:rPr>
              <a:t> TNC </a:t>
            </a: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к </a:t>
            </a:r>
            <a:r>
              <a:rPr lang="en-US" sz="2400" b="1">
                <a:solidFill>
                  <a:srgbClr val="363545"/>
                </a:solidFill>
                <a:latin typeface="Calibri" pitchFamily="34" charset="0"/>
              </a:rPr>
              <a:t>GNSS </a:t>
            </a:r>
            <a:r>
              <a:rPr lang="ru-RU" sz="2400" b="1">
                <a:solidFill>
                  <a:srgbClr val="363545"/>
                </a:solidFill>
                <a:latin typeface="Calibri" pitchFamily="34" charset="0"/>
              </a:rPr>
              <a:t>порту 2 </a:t>
            </a: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Курс или крен/тангаж</a:t>
            </a:r>
          </a:p>
          <a:p>
            <a:pPr marL="455613" indent="-4556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400">
                <a:solidFill>
                  <a:srgbClr val="363545"/>
                </a:solidFill>
                <a:latin typeface="Calibri" pitchFamily="34" charset="0"/>
              </a:rPr>
              <a:t>Возможно получение полных параметров курса, крена и тангажа (требуется дополнительное оборудование)</a:t>
            </a:r>
            <a:endParaRPr lang="en-US" sz="1600">
              <a:solidFill>
                <a:srgbClr val="363545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Характеристики </a:t>
            </a:r>
            <a:r>
              <a:rPr lang="en-US" smtClean="0">
                <a:ea typeface="ＭＳ Ｐゴシック" pitchFamily="34" charset="-128"/>
              </a:rPr>
              <a:t>GNSS</a:t>
            </a:r>
            <a:endParaRPr lang="ru-RU" smtClean="0">
              <a:ea typeface="ＭＳ Ｐゴシック" pitchFamily="34" charset="-128"/>
            </a:endParaRPr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63" y="1066800"/>
            <a:ext cx="386715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1000" y="1066800"/>
            <a:ext cx="5562600" cy="40497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800">
                <a:solidFill>
                  <a:srgbClr val="363545"/>
                </a:solidFill>
                <a:latin typeface="Calibri" pitchFamily="34" charset="0"/>
              </a:rPr>
              <a:t>480</a:t>
            </a:r>
            <a:r>
              <a:rPr lang="ru-RU" sz="2800">
                <a:solidFill>
                  <a:srgbClr val="363545"/>
                </a:solidFill>
                <a:latin typeface="Calibri" pitchFamily="34" charset="0"/>
              </a:rPr>
              <a:t>-канальный приёмник</a:t>
            </a:r>
            <a:r>
              <a:rPr lang="pt-BR" sz="2800">
                <a:solidFill>
                  <a:srgbClr val="363545"/>
                </a:solidFill>
                <a:latin typeface="Calibri" pitchFamily="34" charset="0"/>
              </a:rPr>
              <a:t>: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GPS L1 C/A, L1P (Y), L2P (Y), L2C, L5, L1C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GLONASS L1 C/A, L1P, L2 C/A, L2P, L3, L1/L2 CDMA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GALILEO E1, E5a, E5b, E6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BeiDou B1, B2, B3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QZSS L1 C/A, L1 SAIF, L1C, L2C, L5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IRNSS L5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L-Band</a:t>
            </a:r>
          </a:p>
          <a:p>
            <a:pPr marL="1446213" lvl="2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000">
                <a:solidFill>
                  <a:srgbClr val="363545"/>
                </a:solidFill>
                <a:latin typeface="Calibri" pitchFamily="34" charset="0"/>
              </a:rPr>
              <a:t>SBAS L1 C/A, L5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Характеристики </a:t>
            </a:r>
            <a:r>
              <a:rPr lang="en-US" smtClean="0">
                <a:ea typeface="ＭＳ Ｐゴシック" pitchFamily="34" charset="-128"/>
              </a:rPr>
              <a:t>GNSS</a:t>
            </a:r>
            <a:endParaRPr lang="ru-RU" smtClean="0"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600" y="1219200"/>
            <a:ext cx="8001000" cy="3567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89013" lvl="1" indent="-379413">
              <a:spcBef>
                <a:spcPct val="20000"/>
              </a:spcBef>
              <a:buClr>
                <a:srgbClr val="F5C205"/>
              </a:buClr>
              <a:buFont typeface="Wingdings" pitchFamily="2" charset="2"/>
              <a:buChar char="§"/>
            </a:pPr>
            <a:r>
              <a:rPr lang="pt-BR" sz="2800">
                <a:solidFill>
                  <a:srgbClr val="363545"/>
                </a:solidFill>
                <a:latin typeface="Calibri" pitchFamily="34" charset="0"/>
              </a:rPr>
              <a:t>480</a:t>
            </a:r>
            <a:r>
              <a:rPr lang="ru-RU" sz="2800">
                <a:solidFill>
                  <a:srgbClr val="363545"/>
                </a:solidFill>
                <a:latin typeface="Calibri" pitchFamily="34" charset="0"/>
              </a:rPr>
              <a:t>-канальный приёмник</a:t>
            </a:r>
            <a:r>
              <a:rPr lang="pt-BR" sz="2800">
                <a:solidFill>
                  <a:srgbClr val="363545"/>
                </a:solidFill>
                <a:latin typeface="Calibri" pitchFamily="34" charset="0"/>
              </a:rPr>
              <a:t>:</a:t>
            </a: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Технология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 Z-Blade </a:t>
            </a:r>
            <a:endParaRPr lang="ru-RU" sz="2000">
              <a:solidFill>
                <a:srgbClr val="363545"/>
              </a:solidFill>
              <a:latin typeface="Arial" charset="0"/>
            </a:endParaRP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Использование 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SBAS </a:t>
            </a:r>
            <a:r>
              <a:rPr lang="ru-RU" sz="2000">
                <a:solidFill>
                  <a:srgbClr val="363545"/>
                </a:solidFill>
                <a:latin typeface="Arial" charset="0"/>
              </a:rPr>
              <a:t>при работе в 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RTK </a:t>
            </a:r>
            <a:endParaRPr lang="ru-RU" sz="2000">
              <a:solidFill>
                <a:srgbClr val="363545"/>
              </a:solidFill>
              <a:latin typeface="Arial" charset="0"/>
            </a:endParaRP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Технология 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Fast Search </a:t>
            </a:r>
            <a:r>
              <a:rPr lang="ru-RU" sz="2000">
                <a:solidFill>
                  <a:srgbClr val="363545"/>
                </a:solidFill>
                <a:latin typeface="Arial" charset="0"/>
              </a:rPr>
              <a:t>для быстрого захвата спутника</a:t>
            </a:r>
            <a:endParaRPr lang="en-US" sz="2000">
              <a:solidFill>
                <a:srgbClr val="363545"/>
              </a:solidFill>
              <a:latin typeface="Arial" charset="0"/>
            </a:endParaRP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Поддержка 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RTCM 3.2 (</a:t>
            </a:r>
            <a:r>
              <a:rPr lang="ru-RU" sz="2000">
                <a:solidFill>
                  <a:srgbClr val="363545"/>
                </a:solidFill>
                <a:latin typeface="Arial" charset="0"/>
              </a:rPr>
              <a:t>включая 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MSM)</a:t>
            </a: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en-US" sz="2000">
                <a:solidFill>
                  <a:srgbClr val="363545"/>
                </a:solidFill>
                <a:latin typeface="Arial" charset="0"/>
              </a:rPr>
              <a:t>2MSS L-Band </a:t>
            </a:r>
            <a:r>
              <a:rPr lang="ru-RU" sz="2000">
                <a:solidFill>
                  <a:srgbClr val="363545"/>
                </a:solidFill>
                <a:latin typeface="Arial" charset="0"/>
              </a:rPr>
              <a:t>канал для получения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 2 RTX </a:t>
            </a:r>
            <a:r>
              <a:rPr lang="ru-RU" sz="2000">
                <a:solidFill>
                  <a:srgbClr val="363545"/>
                </a:solidFill>
                <a:latin typeface="Arial" charset="0"/>
              </a:rPr>
              <a:t>координат</a:t>
            </a: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Маркер событий и вывод 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PPS</a:t>
            </a: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Алгоритм </a:t>
            </a:r>
            <a:r>
              <a:rPr lang="en-US" sz="2000">
                <a:solidFill>
                  <a:srgbClr val="363545"/>
                </a:solidFill>
                <a:latin typeface="Arial" charset="0"/>
              </a:rPr>
              <a:t>Hot Standby RTK </a:t>
            </a:r>
            <a:endParaRPr lang="ru-RU" sz="2000">
              <a:solidFill>
                <a:srgbClr val="363545"/>
              </a:solidFill>
              <a:latin typeface="Arial" charset="0"/>
            </a:endParaRP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Частота обновления координат до 50 Гц</a:t>
            </a:r>
          </a:p>
          <a:p>
            <a:pPr marL="1446213" lvl="2" indent="-379413">
              <a:buClr>
                <a:srgbClr val="F5C205"/>
              </a:buClr>
              <a:buFont typeface="Wingdings" pitchFamily="2" charset="2"/>
              <a:buChar char="§"/>
            </a:pPr>
            <a:r>
              <a:rPr lang="ru-RU" sz="2000">
                <a:solidFill>
                  <a:srgbClr val="363545"/>
                </a:solidFill>
                <a:latin typeface="Arial" charset="0"/>
              </a:rPr>
              <a:t>Полный расчет параметров курса</a:t>
            </a:r>
            <a:endParaRPr lang="en-US" sz="2000">
              <a:solidFill>
                <a:srgbClr val="363545"/>
              </a:solidFill>
              <a:latin typeface="Arial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914400"/>
            <a:ext cx="17589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Характеристики </a:t>
            </a:r>
            <a:r>
              <a:rPr lang="en-US" smtClean="0">
                <a:ea typeface="ＭＳ Ｐゴシック" pitchFamily="34" charset="-128"/>
              </a:rPr>
              <a:t>GNSS</a:t>
            </a:r>
            <a:endParaRPr lang="ru-RU" smtClean="0">
              <a:ea typeface="ＭＳ Ｐゴシック" pitchFamily="34" charset="-128"/>
            </a:endParaRPr>
          </a:p>
        </p:txBody>
      </p:sp>
      <p:sp>
        <p:nvSpPr>
          <p:cNvPr id="50178" name="Content Placeholder 2"/>
          <p:cNvSpPr txBox="1">
            <a:spLocks/>
          </p:cNvSpPr>
          <p:nvPr/>
        </p:nvSpPr>
        <p:spPr bwMode="gray">
          <a:xfrm>
            <a:off x="25400" y="1066800"/>
            <a:ext cx="754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 b="1">
                <a:latin typeface="Calibri" pitchFamily="34" charset="0"/>
              </a:rPr>
              <a:t>Точность </a:t>
            </a:r>
            <a:r>
              <a:rPr lang="en-US" sz="1200" b="1">
                <a:latin typeface="Calibri" pitchFamily="34" charset="0"/>
              </a:rPr>
              <a:t>GNSS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 sz="1200">
                <a:latin typeface="Calibri" pitchFamily="34" charset="0"/>
              </a:rPr>
              <a:t>В реальном времени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en-US" sz="1200">
                <a:latin typeface="Calibri" pitchFamily="34" charset="0"/>
              </a:rPr>
              <a:t>NET RTK: 8 </a:t>
            </a:r>
            <a:r>
              <a:rPr lang="ru-RU" sz="1200">
                <a:latin typeface="Calibri" pitchFamily="34" charset="0"/>
              </a:rPr>
              <a:t>мм </a:t>
            </a:r>
            <a:r>
              <a:rPr lang="en-US" sz="1200">
                <a:latin typeface="Calibri" pitchFamily="34" charset="0"/>
              </a:rPr>
              <a:t>+ 0.5 ppm HRMS / 15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+ 0.5 ppm VRMS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en-US" sz="1200">
                <a:latin typeface="Calibri" pitchFamily="34" charset="0"/>
              </a:rPr>
              <a:t>RTK: 8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+ 1 ppm HRMS / 15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+ 1 ppm VRMS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en-US" sz="1200">
                <a:latin typeface="Calibri" pitchFamily="34" charset="0"/>
              </a:rPr>
              <a:t>DGPS: 25 </a:t>
            </a:r>
            <a:r>
              <a:rPr lang="ru-RU" sz="1200">
                <a:latin typeface="Calibri" pitchFamily="34" charset="0"/>
              </a:rPr>
              <a:t>см</a:t>
            </a:r>
            <a:r>
              <a:rPr lang="en-US" sz="1200">
                <a:latin typeface="Calibri" pitchFamily="34" charset="0"/>
              </a:rPr>
              <a:t>+ 1 ppm HRMS / 50 </a:t>
            </a:r>
            <a:r>
              <a:rPr lang="ru-RU" sz="1200">
                <a:latin typeface="Calibri" pitchFamily="34" charset="0"/>
              </a:rPr>
              <a:t>см</a:t>
            </a:r>
            <a:r>
              <a:rPr lang="en-US" sz="1200">
                <a:latin typeface="Calibri" pitchFamily="34" charset="0"/>
              </a:rPr>
              <a:t>+ 1 ppm VRMS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 sz="1200">
                <a:latin typeface="Calibri" pitchFamily="34" charset="0"/>
              </a:rPr>
              <a:t>При постобработке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Статика</a:t>
            </a:r>
            <a:r>
              <a:rPr lang="en-US" sz="1200">
                <a:latin typeface="Calibri" pitchFamily="34" charset="0"/>
              </a:rPr>
              <a:t>: 3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+ 0.5 ppm HRMS / 5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+ 0.5 ppm VRMS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Высокоточная статика</a:t>
            </a:r>
            <a:r>
              <a:rPr lang="en-US" sz="1200">
                <a:latin typeface="Calibri" pitchFamily="34" charset="0"/>
              </a:rPr>
              <a:t>: 3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+ 0.1 ppm HRMS / 3.5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+ 0.4 ppm VRMS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en-US" sz="1200">
                <a:latin typeface="Calibri" pitchFamily="34" charset="0"/>
              </a:rPr>
              <a:t>PPK: 8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+ 0.5 ppm HRMS / 20 </a:t>
            </a:r>
            <a:r>
              <a:rPr lang="ru-RU" sz="1200">
                <a:latin typeface="Calibri" pitchFamily="34" charset="0"/>
              </a:rPr>
              <a:t>мм</a:t>
            </a:r>
            <a:r>
              <a:rPr lang="en-US" sz="1200">
                <a:latin typeface="Calibri" pitchFamily="34" charset="0"/>
              </a:rPr>
              <a:t>+ 1 ppm VRMS</a:t>
            </a:r>
            <a:endParaRPr lang="ru-RU" sz="120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en-US" sz="1200">
                <a:latin typeface="Calibri" pitchFamily="34" charset="0"/>
              </a:rPr>
              <a:t>RTX Center Point 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Точность </a:t>
            </a:r>
            <a:r>
              <a:rPr lang="en-US" sz="1200">
                <a:latin typeface="Calibri" pitchFamily="34" charset="0"/>
              </a:rPr>
              <a:t>(H95): 4 </a:t>
            </a:r>
            <a:r>
              <a:rPr lang="ru-RU" sz="1200">
                <a:latin typeface="Calibri" pitchFamily="34" charset="0"/>
              </a:rPr>
              <a:t>см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Время инициализации</a:t>
            </a:r>
            <a:r>
              <a:rPr lang="en-US" sz="1200">
                <a:latin typeface="Calibri" pitchFamily="34" charset="0"/>
              </a:rPr>
              <a:t>: &lt; 30 </a:t>
            </a:r>
            <a:r>
              <a:rPr lang="ru-RU" sz="1200">
                <a:latin typeface="Calibri" pitchFamily="34" charset="0"/>
              </a:rPr>
              <a:t>мин</a:t>
            </a:r>
            <a:r>
              <a:rPr lang="en-US" sz="1200">
                <a:latin typeface="Calibri" pitchFamily="34" charset="0"/>
              </a:rPr>
              <a:t>. </a:t>
            </a:r>
            <a:endParaRPr lang="ru-RU" sz="120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en-US" sz="1200">
                <a:latin typeface="Calibri" pitchFamily="34" charset="0"/>
              </a:rPr>
              <a:t>RTX CenterPoint RAM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en-US" sz="1200">
                <a:latin typeface="Calibri" pitchFamily="34" charset="0"/>
              </a:rPr>
              <a:t> Accuracy (H95): 4 </a:t>
            </a:r>
            <a:r>
              <a:rPr lang="ru-RU" sz="1200">
                <a:latin typeface="Calibri" pitchFamily="34" charset="0"/>
              </a:rPr>
              <a:t>см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Время инициализации</a:t>
            </a:r>
            <a:r>
              <a:rPr lang="en-US" sz="1200">
                <a:latin typeface="Calibri" pitchFamily="34" charset="0"/>
              </a:rPr>
              <a:t>: &lt; 5 </a:t>
            </a:r>
            <a:r>
              <a:rPr lang="ru-RU" sz="1200">
                <a:latin typeface="Calibri" pitchFamily="34" charset="0"/>
              </a:rPr>
              <a:t>мин.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 sz="1200">
                <a:latin typeface="Calibri" pitchFamily="34" charset="0"/>
              </a:rPr>
              <a:t>Курс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Точность </a:t>
            </a:r>
            <a:r>
              <a:rPr lang="en-US" sz="1200">
                <a:latin typeface="Calibri" pitchFamily="34" charset="0"/>
              </a:rPr>
              <a:t>(RMS): 0.2°</a:t>
            </a:r>
            <a:r>
              <a:rPr lang="ru-RU" sz="1200">
                <a:latin typeface="Calibri" pitchFamily="34" charset="0"/>
              </a:rPr>
              <a:t>на  1м базовой линии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Время инициализации</a:t>
            </a:r>
            <a:r>
              <a:rPr lang="en-US" sz="1200">
                <a:latin typeface="Calibri" pitchFamily="34" charset="0"/>
              </a:rPr>
              <a:t>: &lt; 10 </a:t>
            </a:r>
            <a:r>
              <a:rPr lang="ru-RU" sz="1200">
                <a:latin typeface="Calibri" pitchFamily="34" charset="0"/>
              </a:rPr>
              <a:t>сек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Длина линии</a:t>
            </a:r>
            <a:r>
              <a:rPr lang="en-US" sz="1200">
                <a:latin typeface="Calibri" pitchFamily="34" charset="0"/>
              </a:rPr>
              <a:t>: &lt; 100 m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en-US" sz="1200">
                <a:latin typeface="Calibri" pitchFamily="34" charset="0"/>
              </a:rPr>
              <a:t>Flying RTK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en-US" sz="1200">
                <a:latin typeface="Calibri" pitchFamily="34" charset="0"/>
              </a:rPr>
              <a:t>5 </a:t>
            </a:r>
            <a:r>
              <a:rPr lang="ru-RU" sz="1200">
                <a:latin typeface="Calibri" pitchFamily="34" charset="0"/>
              </a:rPr>
              <a:t>см</a:t>
            </a:r>
            <a:r>
              <a:rPr lang="en-US" sz="1200">
                <a:latin typeface="Calibri" pitchFamily="34" charset="0"/>
              </a:rPr>
              <a:t>+ 1 ppm </a:t>
            </a:r>
            <a:r>
              <a:rPr lang="ru-RU" sz="1200">
                <a:latin typeface="Calibri" pitchFamily="34" charset="0"/>
              </a:rPr>
              <a:t>для базовых линий до 1</a:t>
            </a:r>
            <a:r>
              <a:rPr lang="en-US" sz="1200">
                <a:latin typeface="Calibri" pitchFamily="34" charset="0"/>
              </a:rPr>
              <a:t>000 km</a:t>
            </a:r>
            <a:r>
              <a:rPr lang="ru-RU" sz="1200">
                <a:latin typeface="Calibri" pitchFamily="34" charset="0"/>
              </a:rPr>
              <a:t> км</a:t>
            </a:r>
            <a:endParaRPr lang="en-US" sz="120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 sz="1200">
                <a:latin typeface="Calibri" pitchFamily="34" charset="0"/>
              </a:rPr>
              <a:t>Определение скорости</a:t>
            </a:r>
            <a:r>
              <a:rPr lang="en-US" sz="1200">
                <a:latin typeface="Calibri" pitchFamily="34" charset="0"/>
              </a:rPr>
              <a:t>: 0.02 </a:t>
            </a:r>
            <a:r>
              <a:rPr lang="ru-RU" sz="1200">
                <a:latin typeface="Calibri" pitchFamily="34" charset="0"/>
              </a:rPr>
              <a:t>м/с  </a:t>
            </a:r>
            <a:r>
              <a:rPr lang="en-US" sz="1200">
                <a:latin typeface="Calibri" pitchFamily="34" charset="0"/>
              </a:rPr>
              <a:t>HRMS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Максимальное измерение велечины</a:t>
            </a:r>
            <a:r>
              <a:rPr lang="en-US" sz="1200">
                <a:latin typeface="Calibri" pitchFamily="34" charset="0"/>
              </a:rPr>
              <a:t>: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Скорость</a:t>
            </a:r>
            <a:r>
              <a:rPr lang="en-US" sz="1200">
                <a:latin typeface="Calibri" pitchFamily="34" charset="0"/>
              </a:rPr>
              <a:t>: 515 </a:t>
            </a:r>
            <a:r>
              <a:rPr lang="ru-RU" sz="1200">
                <a:latin typeface="Calibri" pitchFamily="34" charset="0"/>
              </a:rPr>
              <a:t>м</a:t>
            </a:r>
            <a:r>
              <a:rPr lang="en-US" sz="1200">
                <a:latin typeface="Calibri" pitchFamily="34" charset="0"/>
              </a:rPr>
              <a:t>/</a:t>
            </a:r>
            <a:r>
              <a:rPr lang="ru-RU" sz="1200">
                <a:latin typeface="Calibri" pitchFamily="34" charset="0"/>
              </a:rPr>
              <a:t>с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1200">
                <a:latin typeface="Calibri" pitchFamily="34" charset="0"/>
              </a:rPr>
              <a:t>Высота</a:t>
            </a:r>
            <a:r>
              <a:rPr lang="en-US" sz="1200">
                <a:latin typeface="Calibri" pitchFamily="34" charset="0"/>
              </a:rPr>
              <a:t>: 18,000 </a:t>
            </a:r>
            <a:r>
              <a:rPr lang="ru-RU" sz="1200">
                <a:latin typeface="Calibri" pitchFamily="34" charset="0"/>
              </a:rPr>
              <a:t>м</a:t>
            </a: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endParaRPr lang="en-US" sz="1200"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endParaRPr lang="en-US" sz="1400">
              <a:latin typeface="Arial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914400"/>
            <a:ext cx="17589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876800"/>
            <a:ext cx="27495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Режим работы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69938" y="1252538"/>
            <a:ext cx="6011862" cy="51482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Режим работы</a:t>
            </a:r>
            <a:endParaRPr lang="en-US" sz="20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Сетевой </a:t>
            </a:r>
            <a:r>
              <a:rPr lang="en-US" sz="1600" b="0" smtClean="0">
                <a:ea typeface="ＭＳ Ｐゴシック" pitchFamily="34" charset="-128"/>
              </a:rPr>
              <a:t>RTK </a:t>
            </a:r>
            <a:r>
              <a:rPr lang="ru-RU" sz="1600" b="0" smtClean="0">
                <a:ea typeface="ＭＳ Ｐゴシック" pitchFamily="34" charset="-128"/>
              </a:rPr>
              <a:t>и </a:t>
            </a:r>
            <a:r>
              <a:rPr lang="en-US" sz="1600" b="0" smtClean="0">
                <a:ea typeface="ＭＳ Ｐゴシック" pitchFamily="34" charset="-128"/>
              </a:rPr>
              <a:t>Direct IP </a:t>
            </a:r>
            <a:r>
              <a:rPr lang="ru-RU" sz="1600" b="0" smtClean="0">
                <a:ea typeface="ＭＳ Ｐゴシック" pitchFamily="34" charset="-128"/>
              </a:rPr>
              <a:t>база/ровер</a:t>
            </a:r>
            <a:endParaRPr lang="en-US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УКВ </a:t>
            </a:r>
            <a:r>
              <a:rPr lang="en-US" sz="1600" b="0" smtClean="0">
                <a:ea typeface="ＭＳ Ｐゴシック" pitchFamily="34" charset="-128"/>
              </a:rPr>
              <a:t>RTK </a:t>
            </a:r>
            <a:r>
              <a:rPr lang="ru-RU" sz="1600" b="0" smtClean="0">
                <a:ea typeface="ＭＳ Ｐゴシック" pitchFamily="34" charset="-128"/>
              </a:rPr>
              <a:t>база/ровер</a:t>
            </a: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Статичная </a:t>
            </a:r>
            <a:r>
              <a:rPr lang="en-US" sz="1600" b="0" smtClean="0">
                <a:ea typeface="ＭＳ Ｐゴシック" pitchFamily="34" charset="-128"/>
              </a:rPr>
              <a:t>RTK </a:t>
            </a:r>
            <a:r>
              <a:rPr lang="ru-RU" sz="1600" b="0" smtClean="0">
                <a:ea typeface="ＭＳ Ｐゴシック" pitchFamily="34" charset="-128"/>
              </a:rPr>
              <a:t>база</a:t>
            </a: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Подвижная </a:t>
            </a:r>
            <a:r>
              <a:rPr lang="en-US" sz="1600" b="0" smtClean="0">
                <a:ea typeface="ＭＳ Ｐゴシック" pitchFamily="34" charset="-128"/>
              </a:rPr>
              <a:t>RTK </a:t>
            </a:r>
            <a:r>
              <a:rPr lang="ru-RU" sz="1600" b="0" smtClean="0">
                <a:ea typeface="ＭＳ Ｐゴシック" pitchFamily="34" charset="-128"/>
              </a:rPr>
              <a:t>база (относительное положение)</a:t>
            </a:r>
          </a:p>
          <a:p>
            <a:pPr lvl="1">
              <a:lnSpc>
                <a:spcPct val="80000"/>
              </a:lnSpc>
            </a:pPr>
            <a:r>
              <a:rPr lang="en-US" sz="1600" b="0" smtClean="0">
                <a:ea typeface="ＭＳ Ｐゴシック" pitchFamily="34" charset="-128"/>
              </a:rPr>
              <a:t>CORS</a:t>
            </a:r>
          </a:p>
          <a:p>
            <a:pPr lvl="1">
              <a:lnSpc>
                <a:spcPct val="80000"/>
              </a:lnSpc>
            </a:pPr>
            <a:r>
              <a:rPr lang="en-US" sz="1600" b="0" smtClean="0">
                <a:ea typeface="ＭＳ Ｐゴシック" pitchFamily="34" charset="-128"/>
              </a:rPr>
              <a:t>Hot Standby RTK (</a:t>
            </a:r>
            <a:r>
              <a:rPr lang="pl-PL" sz="1600" b="0" smtClean="0">
                <a:ea typeface="ＭＳ Ｐゴシック" pitchFamily="34" charset="-128"/>
              </a:rPr>
              <a:t>Backup RTK</a:t>
            </a:r>
            <a:r>
              <a:rPr lang="en-US" sz="1600" b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1600" b="0" smtClean="0">
                <a:ea typeface="ＭＳ Ｐゴシック" pitchFamily="34" charset="-128"/>
              </a:rPr>
              <a:t>Flying RTK</a:t>
            </a: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Курс и крен/тангаж</a:t>
            </a:r>
          </a:p>
          <a:p>
            <a:pPr lvl="1">
              <a:lnSpc>
                <a:spcPct val="80000"/>
              </a:lnSpc>
            </a:pPr>
            <a:endParaRPr lang="ru-RU" sz="160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ru-RU" sz="160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1600" b="0" smtClean="0">
                <a:ea typeface="ＭＳ Ｐゴシック" pitchFamily="34" charset="-128"/>
              </a:rPr>
              <a:t>CSD </a:t>
            </a:r>
            <a:r>
              <a:rPr lang="ru-RU" sz="1600" b="0" smtClean="0">
                <a:ea typeface="ＭＳ Ｐゴシック" pitchFamily="34" charset="-128"/>
              </a:rPr>
              <a:t>режим</a:t>
            </a:r>
            <a:endParaRPr lang="en-US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Постобработка</a:t>
            </a:r>
            <a:endParaRPr lang="en-US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pl-PL" sz="1600" b="0" smtClean="0">
                <a:ea typeface="ＭＳ Ｐゴシック" pitchFamily="34" charset="-128"/>
              </a:rPr>
              <a:t>RTX</a:t>
            </a:r>
            <a:endParaRPr lang="en-US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pl-PL" sz="1600" b="0" smtClean="0">
                <a:ea typeface="ＭＳ Ｐゴシック" pitchFamily="34" charset="-128"/>
              </a:rPr>
              <a:t>RTK </a:t>
            </a:r>
            <a:r>
              <a:rPr lang="ru-RU" sz="1600" b="0" smtClean="0">
                <a:ea typeface="ＭＳ Ｐゴシック" pitchFamily="34" charset="-128"/>
              </a:rPr>
              <a:t>Мост</a:t>
            </a:r>
            <a:endParaRPr lang="pl-PL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УКВ</a:t>
            </a:r>
            <a:r>
              <a:rPr lang="pl-PL" sz="1600" b="0" smtClean="0">
                <a:ea typeface="ＭＳ Ｐゴシック" pitchFamily="34" charset="-128"/>
              </a:rPr>
              <a:t>+CSD</a:t>
            </a:r>
          </a:p>
          <a:p>
            <a:pPr lvl="1">
              <a:lnSpc>
                <a:spcPct val="80000"/>
              </a:lnSpc>
            </a:pPr>
            <a:r>
              <a:rPr lang="pl-PL" sz="1600" b="0" smtClean="0">
                <a:ea typeface="ＭＳ Ｐゴシック" pitchFamily="34" charset="-128"/>
              </a:rPr>
              <a:t>Central Cloud Corrections</a:t>
            </a:r>
            <a:endParaRPr lang="en-US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1600" b="0" smtClean="0">
                <a:ea typeface="ＭＳ Ｐゴシック" pitchFamily="34" charset="-128"/>
              </a:rPr>
              <a:t>UHF </a:t>
            </a:r>
            <a:r>
              <a:rPr lang="ru-RU" sz="1600" b="0" smtClean="0">
                <a:ea typeface="ＭＳ Ｐゴシック" pitchFamily="34" charset="-128"/>
              </a:rPr>
              <a:t>сети</a:t>
            </a:r>
            <a:endParaRPr lang="en-US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ru-RU" sz="1600" b="0" smtClean="0">
                <a:ea typeface="ＭＳ Ｐゴシック" pitchFamily="34" charset="-128"/>
              </a:rPr>
              <a:t>Режим репитера</a:t>
            </a:r>
            <a:endParaRPr lang="pl-PL" sz="16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  <a:buFont typeface="Arial" charset="0"/>
              <a:buNone/>
            </a:pPr>
            <a:endParaRPr lang="en-US" sz="1300" b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pl-PL" sz="270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90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70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700" smtClean="0">
              <a:ea typeface="ＭＳ Ｐゴシック" pitchFamily="34" charset="-128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914400"/>
            <a:ext cx="17589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3733800"/>
            <a:ext cx="7996238" cy="873125"/>
          </a:xfrm>
        </p:spPr>
        <p:txBody>
          <a:bodyPr/>
          <a:lstStyle/>
          <a:p>
            <a:r>
              <a:rPr lang="ru-RU" smtClean="0">
                <a:solidFill>
                  <a:srgbClr val="005596"/>
                </a:solidFill>
              </a:rPr>
              <a:t>Режим работы и новые технологии</a:t>
            </a:r>
            <a:endParaRPr lang="en-US" smtClean="0">
              <a:solidFill>
                <a:srgbClr val="005596"/>
              </a:solidFill>
            </a:endParaRPr>
          </a:p>
        </p:txBody>
      </p:sp>
      <p:sp>
        <p:nvSpPr>
          <p:cNvPr id="5222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92913" y="6534150"/>
            <a:ext cx="2346325" cy="315913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endParaRPr lang="ru-RU" sz="18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Hot Standby RTK </a:t>
            </a:r>
            <a:r>
              <a:rPr lang="ru-RU" smtClean="0">
                <a:ea typeface="ＭＳ Ｐゴシック" pitchFamily="34" charset="-128"/>
              </a:rPr>
              <a:t>ровер (</a:t>
            </a:r>
            <a:r>
              <a:rPr lang="en-US" smtClean="0">
                <a:ea typeface="ＭＳ Ｐゴシック" pitchFamily="34" charset="-128"/>
              </a:rPr>
              <a:t>Backup RTK)</a:t>
            </a:r>
            <a:endParaRPr lang="ru-RU" smtClean="0">
              <a:ea typeface="ＭＳ Ｐゴシック" pitchFamily="34" charset="-128"/>
            </a:endParaRPr>
          </a:p>
        </p:txBody>
      </p:sp>
      <p:sp>
        <p:nvSpPr>
          <p:cNvPr id="53250" name="Content Placeholder 12"/>
          <p:cNvSpPr>
            <a:spLocks noGrp="1"/>
          </p:cNvSpPr>
          <p:nvPr>
            <p:ph sz="half" idx="1"/>
          </p:nvPr>
        </p:nvSpPr>
        <p:spPr>
          <a:xfrm>
            <a:off x="769938" y="3643313"/>
            <a:ext cx="6577012" cy="2224087"/>
          </a:xfrm>
        </p:spPr>
        <p:txBody>
          <a:bodyPr/>
          <a:lstStyle/>
          <a:p>
            <a:r>
              <a:rPr lang="ru-RU" sz="1800" b="0" smtClean="0">
                <a:ea typeface="ＭＳ Ｐゴシック" pitchFamily="34" charset="-128"/>
              </a:rPr>
              <a:t>При обрыве УКВ соединения ровер автоматически переключается на второй источник поправок</a:t>
            </a:r>
            <a:endParaRPr lang="en-US" sz="1800" b="0" smtClean="0">
              <a:ea typeface="ＭＳ Ｐゴシック" pitchFamily="34" charset="-128"/>
            </a:endParaRPr>
          </a:p>
          <a:p>
            <a:r>
              <a:rPr lang="ru-RU" sz="1800" b="0" smtClean="0">
                <a:ea typeface="ＭＳ Ｐゴシック" pitchFamily="34" charset="-128"/>
              </a:rPr>
              <a:t>Работа без потери производительности </a:t>
            </a:r>
            <a:r>
              <a:rPr lang="en-US" sz="1800" b="0" smtClean="0">
                <a:ea typeface="ＭＳ Ｐゴシック" pitchFamily="34" charset="-128"/>
              </a:rPr>
              <a:t>– </a:t>
            </a:r>
            <a:r>
              <a:rPr lang="ru-RU" sz="1800" b="0" smtClean="0">
                <a:ea typeface="ＭＳ Ｐゴシック" pitchFamily="34" charset="-128"/>
              </a:rPr>
              <a:t>для критически важных приложений</a:t>
            </a:r>
            <a:endParaRPr lang="en-US" sz="1800" b="0" smtClean="0">
              <a:ea typeface="ＭＳ Ｐゴシック" pitchFamily="34" charset="-128"/>
            </a:endParaRPr>
          </a:p>
          <a:p>
            <a:r>
              <a:rPr lang="ru-RU" sz="1800" b="0" smtClean="0">
                <a:ea typeface="ＭＳ Ｐゴシック" pitchFamily="34" charset="-128"/>
              </a:rPr>
              <a:t>Запасной источник поправок определяется на ровере</a:t>
            </a:r>
            <a:endParaRPr lang="en-US" sz="1800" b="0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9600" y="1600200"/>
            <a:ext cx="3128963" cy="1803400"/>
            <a:chOff x="6542585" y="1219200"/>
            <a:chExt cx="5075745" cy="1962984"/>
          </a:xfrm>
        </p:grpSpPr>
        <p:pic>
          <p:nvPicPr>
            <p:cNvPr id="53262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784213" y="1219200"/>
              <a:ext cx="857443" cy="112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263" name="Straight Arrow Connector 18"/>
            <p:cNvCxnSpPr>
              <a:cxnSpLocks noChangeShapeType="1"/>
            </p:cNvCxnSpPr>
            <p:nvPr/>
          </p:nvCxnSpPr>
          <p:spPr bwMode="auto">
            <a:xfrm>
              <a:off x="8212935" y="1429179"/>
              <a:ext cx="3405395" cy="575934"/>
            </a:xfrm>
            <a:prstGeom prst="straightConnector1">
              <a:avLst/>
            </a:prstGeom>
            <a:noFill/>
            <a:ln w="19050" algn="ctr">
              <a:solidFill>
                <a:srgbClr val="0070C0"/>
              </a:solidFill>
              <a:prstDash val="lgDashDot"/>
              <a:round/>
              <a:headEnd/>
              <a:tailEnd type="arrow" w="med" len="med"/>
            </a:ln>
          </p:spPr>
        </p:cxnSp>
        <p:sp>
          <p:nvSpPr>
            <p:cNvPr id="53264" name="TextBox 8"/>
            <p:cNvSpPr txBox="1">
              <a:spLocks noChangeArrowheads="1"/>
            </p:cNvSpPr>
            <p:nvPr/>
          </p:nvSpPr>
          <p:spPr bwMode="auto">
            <a:xfrm>
              <a:off x="6542585" y="2545864"/>
              <a:ext cx="2224599" cy="63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NTRIP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Direct IP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2362200" y="1295400"/>
            <a:ext cx="1562100" cy="1835150"/>
            <a:chOff x="3143699" y="1692049"/>
            <a:chExt cx="2534102" cy="2534102"/>
          </a:xfrm>
        </p:grpSpPr>
        <p:cxnSp>
          <p:nvCxnSpPr>
            <p:cNvPr id="53260" name="Straight Connector 4"/>
            <p:cNvCxnSpPr>
              <a:cxnSpLocks noChangeShapeType="1"/>
            </p:cNvCxnSpPr>
            <p:nvPr/>
          </p:nvCxnSpPr>
          <p:spPr bwMode="auto">
            <a:xfrm>
              <a:off x="3143699" y="2438400"/>
              <a:ext cx="2534102" cy="99060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3261" name="Straight Connector 19"/>
            <p:cNvCxnSpPr>
              <a:cxnSpLocks noChangeShapeType="1"/>
            </p:cNvCxnSpPr>
            <p:nvPr/>
          </p:nvCxnSpPr>
          <p:spPr bwMode="auto">
            <a:xfrm rot="5400000">
              <a:off x="3187700" y="2463800"/>
              <a:ext cx="2534102" cy="99060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</p:grpSp>
      <p:grpSp>
        <p:nvGrpSpPr>
          <p:cNvPr id="53253" name="Group 2"/>
          <p:cNvGrpSpPr>
            <a:grpSpLocks/>
          </p:cNvGrpSpPr>
          <p:nvPr/>
        </p:nvGrpSpPr>
        <p:grpSpPr bwMode="auto">
          <a:xfrm>
            <a:off x="3810000" y="1676400"/>
            <a:ext cx="2133600" cy="1570038"/>
            <a:chOff x="5538405" y="1744766"/>
            <a:chExt cx="3460488" cy="1708496"/>
          </a:xfrm>
        </p:grpSpPr>
        <p:sp>
          <p:nvSpPr>
            <p:cNvPr id="53258" name="TextBox 13"/>
            <p:cNvSpPr txBox="1">
              <a:spLocks noChangeArrowheads="1"/>
            </p:cNvSpPr>
            <p:nvPr/>
          </p:nvSpPr>
          <p:spPr bwMode="auto">
            <a:xfrm>
              <a:off x="5538405" y="2816942"/>
              <a:ext cx="3460488" cy="63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SP90m </a:t>
              </a:r>
              <a:br>
                <a:rPr lang="en-US" sz="1600" i="1">
                  <a:solidFill>
                    <a:srgbClr val="000000"/>
                  </a:solidFill>
                  <a:latin typeface="Arial" charset="0"/>
                </a:rPr>
              </a:b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53259" name="Picture 2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50705" y="1744766"/>
              <a:ext cx="1540797" cy="1057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6934200" y="1600200"/>
            <a:ext cx="1600200" cy="1803400"/>
            <a:chOff x="4192455" y="970450"/>
            <a:chExt cx="2595366" cy="1962986"/>
          </a:xfrm>
        </p:grpSpPr>
        <p:pic>
          <p:nvPicPr>
            <p:cNvPr id="5325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99112" y="970450"/>
              <a:ext cx="857442" cy="112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256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4192455" y="1550867"/>
              <a:ext cx="1548695" cy="51425"/>
            </a:xfrm>
            <a:prstGeom prst="straightConnector1">
              <a:avLst/>
            </a:prstGeom>
            <a:noFill/>
            <a:ln w="19050" algn="ctr">
              <a:solidFill>
                <a:srgbClr val="0070C0"/>
              </a:solidFill>
              <a:prstDash val="lgDashDot"/>
              <a:round/>
              <a:headEnd/>
              <a:tailEnd type="arrow" w="med" len="med"/>
            </a:ln>
          </p:spPr>
        </p:cxnSp>
        <p:sp>
          <p:nvSpPr>
            <p:cNvPr id="53257" name="TextBox 18"/>
            <p:cNvSpPr txBox="1">
              <a:spLocks noChangeArrowheads="1"/>
            </p:cNvSpPr>
            <p:nvPr/>
          </p:nvSpPr>
          <p:spPr bwMode="auto">
            <a:xfrm>
              <a:off x="4439633" y="2297116"/>
              <a:ext cx="2348188" cy="63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NTRIP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Direct IP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7924800" cy="746125"/>
          </a:xfrm>
        </p:spPr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Новый GNSS приемник SPECTRA PRECISION SP90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4572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b="0" smtClean="0">
                <a:ea typeface="ＭＳ Ｐゴシック" pitchFamily="34" charset="-128"/>
              </a:rPr>
              <a:t>Современная платформа 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smtClean="0">
                <a:ea typeface="ＭＳ Ｐゴシック" pitchFamily="34" charset="-128"/>
              </a:rPr>
              <a:t>     </a:t>
            </a:r>
            <a:r>
              <a:rPr lang="ru-RU" b="0" smtClean="0">
                <a:ea typeface="ＭＳ Ｐゴシック" pitchFamily="34" charset="-128"/>
              </a:rPr>
              <a:t>новейшие технологии</a:t>
            </a:r>
            <a:endParaRPr lang="en-US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ru-RU" b="0" smtClean="0">
                <a:ea typeface="ＭＳ Ｐゴシック" pitchFamily="34" charset="-128"/>
              </a:rPr>
              <a:t>Поддержка всех действующих</a:t>
            </a:r>
            <a:r>
              <a:rPr lang="en-US" b="0" smtClean="0">
                <a:ea typeface="ＭＳ Ｐゴシック" pitchFamily="34" charset="-128"/>
              </a:rPr>
              <a:t>         </a:t>
            </a:r>
            <a:endParaRPr lang="ru-RU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smtClean="0">
                <a:ea typeface="ＭＳ Ｐゴシック" pitchFamily="34" charset="-128"/>
              </a:rPr>
              <a:t>     </a:t>
            </a:r>
            <a:r>
              <a:rPr lang="ru-RU" b="0" smtClean="0">
                <a:ea typeface="ＭＳ Ｐゴシック" pitchFamily="34" charset="-128"/>
              </a:rPr>
              <a:t>спутниковых группировок</a:t>
            </a:r>
            <a:endParaRPr lang="en-US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ru-RU" b="0" smtClean="0">
                <a:ea typeface="ＭＳ Ｐゴシック" pitchFamily="34" charset="-128"/>
              </a:rPr>
              <a:t>Многофункциональное решение</a:t>
            </a:r>
            <a:endParaRPr lang="en-US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ru-RU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ru-RU" b="0" smtClean="0">
                <a:ea typeface="ＭＳ Ｐゴシック" pitchFamily="34" charset="-128"/>
              </a:rPr>
              <a:t>Возможность установки на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smtClean="0">
                <a:ea typeface="ＭＳ Ｐゴシック" pitchFamily="34" charset="-128"/>
              </a:rPr>
              <a:t> 	</a:t>
            </a:r>
            <a:r>
              <a:rPr lang="ru-RU" b="0" smtClean="0">
                <a:ea typeface="ＭＳ Ｐゴシック" pitchFamily="34" charset="-128"/>
              </a:rPr>
              <a:t>машины и суда</a:t>
            </a:r>
            <a:endParaRPr lang="en-US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ru-RU" b="0" smtClean="0">
                <a:ea typeface="ＭＳ Ｐゴシック" pitchFamily="34" charset="-128"/>
              </a:rPr>
              <a:t>Прибор рассчитан на работу в</a:t>
            </a:r>
            <a:r>
              <a:rPr lang="en-US" b="0" smtClean="0">
                <a:ea typeface="ＭＳ Ｐゴシック" pitchFamily="34" charset="-128"/>
              </a:rPr>
              <a:t> </a:t>
            </a:r>
            <a:r>
              <a:rPr lang="ru-RU" b="0" smtClean="0">
                <a:ea typeface="ＭＳ Ｐゴシック" pitchFamily="34" charset="-128"/>
              </a:rPr>
              <a:t>сложных условиях</a:t>
            </a:r>
          </a:p>
        </p:txBody>
      </p:sp>
      <p:pic>
        <p:nvPicPr>
          <p:cNvPr id="125956" name="Picture 7"/>
          <p:cNvPicPr>
            <a:picLocks noChangeAspect="1"/>
          </p:cNvPicPr>
          <p:nvPr/>
        </p:nvPicPr>
        <p:blipFill>
          <a:blip r:embed="rId2"/>
          <a:srcRect l="14301" t="9575" r="10101" b="20074"/>
          <a:stretch>
            <a:fillRect/>
          </a:stretch>
        </p:blipFill>
        <p:spPr bwMode="auto">
          <a:xfrm>
            <a:off x="5410200" y="1143000"/>
            <a:ext cx="3475038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6248400" y="34290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cs typeface="Arial" charset="0"/>
              </a:rPr>
              <a:t>SP90m</a:t>
            </a:r>
            <a:endParaRPr lang="ru-RU" sz="3600" b="1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Hot Standby RTK </a:t>
            </a:r>
            <a:r>
              <a:rPr lang="ru-RU" smtClean="0">
                <a:ea typeface="ＭＳ Ｐゴシック" pitchFamily="34" charset="-128"/>
              </a:rPr>
              <a:t>ровер (</a:t>
            </a:r>
            <a:r>
              <a:rPr lang="en-US" smtClean="0">
                <a:ea typeface="ＭＳ Ｐゴシック" pitchFamily="34" charset="-128"/>
              </a:rPr>
              <a:t>Backup RTK)</a:t>
            </a:r>
            <a:endParaRPr lang="ru-RU" smtClean="0">
              <a:ea typeface="ＭＳ Ｐゴシック" pitchFamily="34" charset="-128"/>
            </a:endParaRPr>
          </a:p>
        </p:txBody>
      </p:sp>
      <p:sp>
        <p:nvSpPr>
          <p:cNvPr id="54274" name="Content Placeholder 12"/>
          <p:cNvSpPr txBox="1">
            <a:spLocks/>
          </p:cNvSpPr>
          <p:nvPr/>
        </p:nvSpPr>
        <p:spPr bwMode="gray">
          <a:xfrm>
            <a:off x="304800" y="3810000"/>
            <a:ext cx="97075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2000">
                <a:latin typeface="Arial" charset="0"/>
              </a:rPr>
              <a:t>Возиожные варианты работы</a:t>
            </a:r>
            <a:r>
              <a:rPr lang="en-US" sz="2000">
                <a:latin typeface="Arial" charset="0"/>
              </a:rPr>
              <a:t>: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>
                <a:latin typeface="Arial" charset="0"/>
              </a:rPr>
              <a:t>Переключение со встроенного УКВ модема на внешний УКВ модем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>
                <a:latin typeface="Arial" charset="0"/>
              </a:rPr>
              <a:t>УКВ модем на интернет соединение</a:t>
            </a:r>
            <a:r>
              <a:rPr lang="en-US">
                <a:latin typeface="Arial" charset="0"/>
              </a:rPr>
              <a:t> (NTRIP / Direct IP)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>
                <a:latin typeface="Arial" charset="0"/>
              </a:rPr>
              <a:t>Интернет соединение</a:t>
            </a:r>
            <a:r>
              <a:rPr lang="en-US">
                <a:latin typeface="Arial" charset="0"/>
              </a:rPr>
              <a:t> (NTRIP / Direct IP) </a:t>
            </a:r>
            <a:r>
              <a:rPr lang="ru-RU">
                <a:latin typeface="Arial" charset="0"/>
              </a:rPr>
              <a:t> на УКВ модем</a:t>
            </a:r>
            <a:endParaRPr lang="en-US">
              <a:latin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>
                <a:latin typeface="Arial" charset="0"/>
              </a:rPr>
              <a:t>Интернет соединение на резервное на интернет соединение</a:t>
            </a:r>
            <a:endParaRPr lang="en-US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2000">
                <a:latin typeface="Arial" charset="0"/>
              </a:rPr>
              <a:t>Можно использовать до </a:t>
            </a:r>
            <a:r>
              <a:rPr lang="en-US" sz="2000">
                <a:latin typeface="Arial" charset="0"/>
              </a:rPr>
              <a:t>3 </a:t>
            </a:r>
            <a:r>
              <a:rPr lang="ru-RU" sz="2000">
                <a:latin typeface="Arial" charset="0"/>
              </a:rPr>
              <a:t>независимых источников поправок</a:t>
            </a:r>
            <a:endParaRPr lang="en-US" sz="200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endParaRPr lang="en-US" sz="2400" b="1" u="sng">
              <a:latin typeface="Arial" charset="0"/>
            </a:endParaRP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828800" y="1143000"/>
            <a:ext cx="1295400" cy="914400"/>
            <a:chOff x="7361359" y="993603"/>
            <a:chExt cx="2936555" cy="1249669"/>
          </a:xfrm>
        </p:grpSpPr>
        <p:cxnSp>
          <p:nvCxnSpPr>
            <p:cNvPr id="54294" name="Straight Arrow Connector 18"/>
            <p:cNvCxnSpPr>
              <a:cxnSpLocks noChangeShapeType="1"/>
            </p:cNvCxnSpPr>
            <p:nvPr/>
          </p:nvCxnSpPr>
          <p:spPr bwMode="auto">
            <a:xfrm>
              <a:off x="7579884" y="2147348"/>
              <a:ext cx="2718030" cy="95924"/>
            </a:xfrm>
            <a:prstGeom prst="straightConnector1">
              <a:avLst/>
            </a:prstGeom>
            <a:noFill/>
            <a:ln w="19050" algn="ctr">
              <a:solidFill>
                <a:srgbClr val="0070C0"/>
              </a:solidFill>
              <a:prstDash val="lgDashDot"/>
              <a:round/>
              <a:headEnd/>
              <a:tailEnd type="arrow" w="med" len="med"/>
            </a:ln>
          </p:spPr>
        </p:cxnSp>
        <p:sp>
          <p:nvSpPr>
            <p:cNvPr id="54295" name="TextBox 8"/>
            <p:cNvSpPr txBox="1">
              <a:spLocks noChangeArrowheads="1"/>
            </p:cNvSpPr>
            <p:nvPr/>
          </p:nvSpPr>
          <p:spPr bwMode="auto">
            <a:xfrm>
              <a:off x="7361359" y="993603"/>
              <a:ext cx="2810570" cy="1135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NTRIP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Direct IP</a:t>
              </a:r>
            </a:p>
            <a:p>
              <a:pPr algn="ctr"/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727200" y="2819400"/>
            <a:ext cx="1320800" cy="900113"/>
            <a:chOff x="3143698" y="2678395"/>
            <a:chExt cx="2534103" cy="1417567"/>
          </a:xfrm>
        </p:grpSpPr>
        <p:cxnSp>
          <p:nvCxnSpPr>
            <p:cNvPr id="54292" name="Straight Arrow Connector 24"/>
            <p:cNvCxnSpPr>
              <a:cxnSpLocks noChangeShapeType="1"/>
            </p:cNvCxnSpPr>
            <p:nvPr/>
          </p:nvCxnSpPr>
          <p:spPr bwMode="auto">
            <a:xfrm flipV="1">
              <a:off x="3143698" y="2678395"/>
              <a:ext cx="2534103" cy="598208"/>
            </a:xfrm>
            <a:prstGeom prst="straightConnector1">
              <a:avLst/>
            </a:prstGeom>
            <a:noFill/>
            <a:ln w="38100" algn="ctr">
              <a:solidFill>
                <a:srgbClr val="92D050"/>
              </a:solidFill>
              <a:prstDash val="lgDashDot"/>
              <a:round/>
              <a:headEnd/>
              <a:tailEnd type="arrow" w="med" len="med"/>
            </a:ln>
          </p:spPr>
        </p:cxnSp>
        <p:sp>
          <p:nvSpPr>
            <p:cNvPr id="54293" name="TextBox 11"/>
            <p:cNvSpPr txBox="1">
              <a:spLocks noChangeArrowheads="1"/>
            </p:cNvSpPr>
            <p:nvPr/>
          </p:nvSpPr>
          <p:spPr bwMode="auto">
            <a:xfrm>
              <a:off x="3777224" y="3518435"/>
              <a:ext cx="1461982" cy="577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>
                  <a:solidFill>
                    <a:srgbClr val="000000"/>
                  </a:solidFill>
                  <a:latin typeface="Arial" charset="0"/>
                </a:rPr>
                <a:t>УКВ</a:t>
              </a: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676400" y="2743200"/>
            <a:ext cx="1524000" cy="546100"/>
            <a:chOff x="3143699" y="1692049"/>
            <a:chExt cx="2534102" cy="2534102"/>
          </a:xfrm>
        </p:grpSpPr>
        <p:cxnSp>
          <p:nvCxnSpPr>
            <p:cNvPr id="54290" name="Straight Connector 4"/>
            <p:cNvCxnSpPr>
              <a:cxnSpLocks noChangeShapeType="1"/>
            </p:cNvCxnSpPr>
            <p:nvPr/>
          </p:nvCxnSpPr>
          <p:spPr bwMode="auto">
            <a:xfrm>
              <a:off x="3143699" y="2438400"/>
              <a:ext cx="2534102" cy="99060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4291" name="Straight Connector 19"/>
            <p:cNvCxnSpPr>
              <a:cxnSpLocks noChangeShapeType="1"/>
            </p:cNvCxnSpPr>
            <p:nvPr/>
          </p:nvCxnSpPr>
          <p:spPr bwMode="auto">
            <a:xfrm rot="5400000">
              <a:off x="3187700" y="2463800"/>
              <a:ext cx="2534102" cy="99060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</p:grpSp>
      <p:grpSp>
        <p:nvGrpSpPr>
          <p:cNvPr id="54278" name="Group 2"/>
          <p:cNvGrpSpPr>
            <a:grpSpLocks/>
          </p:cNvGrpSpPr>
          <p:nvPr/>
        </p:nvGrpSpPr>
        <p:grpSpPr bwMode="auto">
          <a:xfrm>
            <a:off x="3657600" y="1905000"/>
            <a:ext cx="1401763" cy="1328738"/>
            <a:chOff x="5394720" y="1920395"/>
            <a:chExt cx="1540797" cy="1531747"/>
          </a:xfrm>
        </p:grpSpPr>
        <p:sp>
          <p:nvSpPr>
            <p:cNvPr id="54288" name="TextBox 16"/>
            <p:cNvSpPr txBox="1">
              <a:spLocks noChangeArrowheads="1"/>
            </p:cNvSpPr>
            <p:nvPr/>
          </p:nvSpPr>
          <p:spPr bwMode="auto">
            <a:xfrm>
              <a:off x="5645916" y="3061985"/>
              <a:ext cx="996097" cy="390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SP90m </a:t>
              </a:r>
            </a:p>
          </p:txBody>
        </p:sp>
        <p:pic>
          <p:nvPicPr>
            <p:cNvPr id="54289" name="Picture 2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94720" y="1920395"/>
              <a:ext cx="1540797" cy="1057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133600"/>
            <a:ext cx="811213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5486400" y="1143000"/>
            <a:ext cx="2357438" cy="1733550"/>
            <a:chOff x="6245577" y="341054"/>
            <a:chExt cx="2589900" cy="1998538"/>
          </a:xfrm>
        </p:grpSpPr>
        <p:pic>
          <p:nvPicPr>
            <p:cNvPr id="5428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84213" y="1219200"/>
              <a:ext cx="857443" cy="112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286" name="Straight Arrow Connector 23"/>
            <p:cNvCxnSpPr>
              <a:cxnSpLocks noChangeShapeType="1"/>
            </p:cNvCxnSpPr>
            <p:nvPr/>
          </p:nvCxnSpPr>
          <p:spPr bwMode="auto">
            <a:xfrm flipH="1">
              <a:off x="6245577" y="1658273"/>
              <a:ext cx="1464964" cy="0"/>
            </a:xfrm>
            <a:prstGeom prst="straightConnector1">
              <a:avLst/>
            </a:prstGeom>
            <a:noFill/>
            <a:ln w="19050" algn="ctr">
              <a:solidFill>
                <a:srgbClr val="0070C0"/>
              </a:solidFill>
              <a:prstDash val="lgDashDot"/>
              <a:round/>
              <a:headEnd/>
              <a:tailEnd type="arrow" w="med" len="med"/>
            </a:ln>
          </p:spPr>
        </p:cxnSp>
        <p:sp>
          <p:nvSpPr>
            <p:cNvPr id="54287" name="TextBox 22"/>
            <p:cNvSpPr txBox="1">
              <a:spLocks noChangeArrowheads="1"/>
            </p:cNvSpPr>
            <p:nvPr/>
          </p:nvSpPr>
          <p:spPr bwMode="auto">
            <a:xfrm>
              <a:off x="7417831" y="341054"/>
              <a:ext cx="1417646" cy="957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NTRIP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Direct IP</a:t>
              </a:r>
            </a:p>
            <a:p>
              <a:pPr algn="ctr"/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4" name="Group 26"/>
          <p:cNvGrpSpPr>
            <a:grpSpLocks/>
          </p:cNvGrpSpPr>
          <p:nvPr/>
        </p:nvGrpSpPr>
        <p:grpSpPr bwMode="auto">
          <a:xfrm>
            <a:off x="2057400" y="1752600"/>
            <a:ext cx="1295400" cy="536575"/>
            <a:chOff x="2586349" y="1551390"/>
            <a:chExt cx="2534102" cy="2534102"/>
          </a:xfrm>
        </p:grpSpPr>
        <p:cxnSp>
          <p:nvCxnSpPr>
            <p:cNvPr id="54283" name="Straight Connector 27"/>
            <p:cNvCxnSpPr>
              <a:cxnSpLocks noChangeShapeType="1"/>
            </p:cNvCxnSpPr>
            <p:nvPr/>
          </p:nvCxnSpPr>
          <p:spPr bwMode="auto">
            <a:xfrm>
              <a:off x="2586349" y="2297739"/>
              <a:ext cx="2534102" cy="99060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4284" name="Straight Connector 28"/>
            <p:cNvCxnSpPr>
              <a:cxnSpLocks noChangeShapeType="1"/>
            </p:cNvCxnSpPr>
            <p:nvPr/>
          </p:nvCxnSpPr>
          <p:spPr bwMode="auto">
            <a:xfrm rot="5400000">
              <a:off x="2630350" y="2323141"/>
              <a:ext cx="2534102" cy="99060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</p:grpSp>
      <p:pic>
        <p:nvPicPr>
          <p:cNvPr id="5428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676400"/>
            <a:ext cx="7810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WiFi </a:t>
            </a:r>
            <a:r>
              <a:rPr lang="ru-RU" smtClean="0">
                <a:ea typeface="ＭＳ Ｐゴシック" pitchFamily="34" charset="-128"/>
              </a:rPr>
              <a:t>точка доступа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5298" name="image14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338" y="5337175"/>
            <a:ext cx="360362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6"/>
          <p:cNvSpPr txBox="1">
            <a:spLocks noChangeArrowheads="1"/>
          </p:cNvSpPr>
          <p:nvPr/>
        </p:nvSpPr>
        <p:spPr bwMode="gray">
          <a:xfrm>
            <a:off x="1295400" y="5715000"/>
            <a:ext cx="1065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Клиент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209867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AutoShape 6"/>
          <p:cNvSpPr>
            <a:spLocks/>
          </p:cNvSpPr>
          <p:nvPr/>
        </p:nvSpPr>
        <p:spPr bwMode="auto">
          <a:xfrm rot="4094714">
            <a:off x="478631" y="3242469"/>
            <a:ext cx="1076325" cy="388938"/>
          </a:xfrm>
          <a:custGeom>
            <a:avLst/>
            <a:gdLst>
              <a:gd name="T0" fmla="*/ 736128 w 583"/>
              <a:gd name="T1" fmla="*/ 1899607 h 208"/>
              <a:gd name="T2" fmla="*/ 225082 w 583"/>
              <a:gd name="T3" fmla="*/ 1899607 h 208"/>
              <a:gd name="T4" fmla="*/ 590378 w 583"/>
              <a:gd name="T5" fmla="*/ 1931455 h 208"/>
              <a:gd name="T6" fmla="*/ 226927 w 583"/>
              <a:gd name="T7" fmla="*/ 2113173 h 208"/>
              <a:gd name="T8" fmla="*/ 798856 w 583"/>
              <a:gd name="T9" fmla="*/ 2169374 h 208"/>
              <a:gd name="T10" fmla="*/ 822840 w 583"/>
              <a:gd name="T11" fmla="*/ 2203095 h 208"/>
              <a:gd name="T12" fmla="*/ 1075596 w 583"/>
              <a:gd name="T13" fmla="*/ 2148767 h 208"/>
              <a:gd name="T14" fmla="*/ 909552 w 583"/>
              <a:gd name="T15" fmla="*/ 2088819 h 208"/>
              <a:gd name="T16" fmla="*/ 798856 w 583"/>
              <a:gd name="T17" fmla="*/ 2088819 h 208"/>
              <a:gd name="T18" fmla="*/ 431714 w 583"/>
              <a:gd name="T19" fmla="*/ 2077579 h 208"/>
              <a:gd name="T20" fmla="*/ 798856 w 583"/>
              <a:gd name="T21" fmla="*/ 1907101 h 208"/>
              <a:gd name="T22" fmla="*/ 736128 w 583"/>
              <a:gd name="T23" fmla="*/ 1899607 h 208"/>
              <a:gd name="T24" fmla="*/ 815460 w 583"/>
              <a:gd name="T25" fmla="*/ 2055098 h 208"/>
              <a:gd name="T26" fmla="*/ 798856 w 583"/>
              <a:gd name="T27" fmla="*/ 2088819 h 208"/>
              <a:gd name="T28" fmla="*/ 909552 w 583"/>
              <a:gd name="T29" fmla="*/ 2088819 h 208"/>
              <a:gd name="T30" fmla="*/ 815460 w 583"/>
              <a:gd name="T31" fmla="*/ 2055098 h 208"/>
              <a:gd name="T32" fmla="*/ 230617 w 583"/>
              <a:gd name="T33" fmla="*/ 1813432 h 208"/>
              <a:gd name="T34" fmla="*/ 0 w 583"/>
              <a:gd name="T35" fmla="*/ 1849026 h 208"/>
              <a:gd name="T36" fmla="*/ 212167 w 583"/>
              <a:gd name="T37" fmla="*/ 1929582 h 208"/>
              <a:gd name="T38" fmla="*/ 225082 w 583"/>
              <a:gd name="T39" fmla="*/ 1899607 h 208"/>
              <a:gd name="T40" fmla="*/ 736128 w 583"/>
              <a:gd name="T41" fmla="*/ 1899607 h 208"/>
              <a:gd name="T42" fmla="*/ 239841 w 583"/>
              <a:gd name="T43" fmla="*/ 1841532 h 208"/>
              <a:gd name="T44" fmla="*/ 230617 w 583"/>
              <a:gd name="T45" fmla="*/ 1813432 h 2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3"/>
              <a:gd name="T70" fmla="*/ 0 h 208"/>
              <a:gd name="T71" fmla="*/ 583 w 583"/>
              <a:gd name="T72" fmla="*/ 208 h 20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3" h="208">
                <a:moveTo>
                  <a:pt x="399" y="46"/>
                </a:moveTo>
                <a:lnTo>
                  <a:pt x="122" y="46"/>
                </a:lnTo>
                <a:lnTo>
                  <a:pt x="320" y="63"/>
                </a:lnTo>
                <a:lnTo>
                  <a:pt x="123" y="160"/>
                </a:lnTo>
                <a:lnTo>
                  <a:pt x="433" y="190"/>
                </a:lnTo>
                <a:lnTo>
                  <a:pt x="446" y="208"/>
                </a:lnTo>
                <a:lnTo>
                  <a:pt x="583" y="179"/>
                </a:lnTo>
                <a:lnTo>
                  <a:pt x="493" y="147"/>
                </a:lnTo>
                <a:lnTo>
                  <a:pt x="433" y="147"/>
                </a:lnTo>
                <a:lnTo>
                  <a:pt x="234" y="141"/>
                </a:lnTo>
                <a:lnTo>
                  <a:pt x="433" y="50"/>
                </a:lnTo>
                <a:lnTo>
                  <a:pt x="399" y="46"/>
                </a:lnTo>
                <a:close/>
                <a:moveTo>
                  <a:pt x="442" y="129"/>
                </a:moveTo>
                <a:lnTo>
                  <a:pt x="433" y="147"/>
                </a:lnTo>
                <a:lnTo>
                  <a:pt x="493" y="147"/>
                </a:lnTo>
                <a:lnTo>
                  <a:pt x="442" y="129"/>
                </a:lnTo>
                <a:close/>
                <a:moveTo>
                  <a:pt x="125" y="0"/>
                </a:moveTo>
                <a:lnTo>
                  <a:pt x="0" y="19"/>
                </a:lnTo>
                <a:lnTo>
                  <a:pt x="115" y="62"/>
                </a:lnTo>
                <a:lnTo>
                  <a:pt x="122" y="46"/>
                </a:lnTo>
                <a:lnTo>
                  <a:pt x="399" y="46"/>
                </a:lnTo>
                <a:lnTo>
                  <a:pt x="130" y="15"/>
                </a:lnTo>
                <a:lnTo>
                  <a:pt x="125" y="0"/>
                </a:lnTo>
                <a:close/>
              </a:path>
            </a:pathLst>
          </a:custGeom>
          <a:solidFill>
            <a:srgbClr val="CAAC6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530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2225" y="4170363"/>
            <a:ext cx="8445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image15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2075" y="1670050"/>
            <a:ext cx="360363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Box 11"/>
          <p:cNvSpPr txBox="1">
            <a:spLocks noChangeArrowheads="1"/>
          </p:cNvSpPr>
          <p:nvPr/>
        </p:nvSpPr>
        <p:spPr bwMode="gray">
          <a:xfrm>
            <a:off x="2281238" y="2259013"/>
            <a:ext cx="12239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Точка доступа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55305" name="image239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5029200"/>
            <a:ext cx="2176463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Content Placeholder 10"/>
          <p:cNvSpPr>
            <a:spLocks noGrp="1"/>
          </p:cNvSpPr>
          <p:nvPr>
            <p:ph sz="half" idx="1"/>
          </p:nvPr>
        </p:nvSpPr>
        <p:spPr>
          <a:xfrm>
            <a:off x="3429000" y="1066800"/>
            <a:ext cx="5562600" cy="3124200"/>
          </a:xfrm>
        </p:spPr>
        <p:txBody>
          <a:bodyPr/>
          <a:lstStyle/>
          <a:p>
            <a:r>
              <a:rPr lang="en-US" b="0" smtClean="0">
                <a:ea typeface="ＭＳ Ｐゴシック" pitchFamily="34" charset="-128"/>
              </a:rPr>
              <a:t>Wi-Fi </a:t>
            </a:r>
            <a:r>
              <a:rPr lang="ru-RU" b="0" smtClean="0">
                <a:ea typeface="ＭＳ Ｐゴシック" pitchFamily="34" charset="-128"/>
              </a:rPr>
              <a:t>точка доступа</a:t>
            </a:r>
            <a:endParaRPr lang="en-US" b="0" smtClean="0">
              <a:ea typeface="ＭＳ Ｐゴシック" pitchFamily="34" charset="-128"/>
            </a:endParaRPr>
          </a:p>
          <a:p>
            <a:pPr lvl="1"/>
            <a:r>
              <a:rPr lang="en-US" b="0" smtClean="0">
                <a:ea typeface="ＭＳ Ｐゴシック" pitchFamily="34" charset="-128"/>
              </a:rPr>
              <a:t>Wi-Fi </a:t>
            </a:r>
            <a:r>
              <a:rPr lang="ru-RU" b="0" smtClean="0">
                <a:ea typeface="ＭＳ Ｐゴシック" pitchFamily="34" charset="-128"/>
              </a:rPr>
              <a:t>модуль </a:t>
            </a:r>
            <a:r>
              <a:rPr lang="en-US" b="0" smtClean="0">
                <a:ea typeface="ＭＳ Ｐゴシック" pitchFamily="34" charset="-128"/>
              </a:rPr>
              <a:t>SP90m </a:t>
            </a:r>
            <a:r>
              <a:rPr lang="ru-RU" b="0" smtClean="0">
                <a:ea typeface="ＭＳ Ｐゴシック" pitchFamily="34" charset="-128"/>
              </a:rPr>
              <a:t>настраивается как точка доступа</a:t>
            </a:r>
            <a:endParaRPr lang="en-US" b="0" smtClean="0">
              <a:ea typeface="ＭＳ Ｐゴシック" pitchFamily="34" charset="-128"/>
            </a:endParaRPr>
          </a:p>
          <a:p>
            <a:pPr lvl="1"/>
            <a:r>
              <a:rPr lang="ru-RU" b="0" smtClean="0">
                <a:ea typeface="ＭＳ Ｐゴシック" pitchFamily="34" charset="-128"/>
              </a:rPr>
              <a:t>Для подключения можно использовать: ноутбук, смартфон или планшет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Для доступа к приёмнику введите </a:t>
            </a:r>
            <a:r>
              <a:rPr lang="en-US" b="0" smtClean="0">
                <a:ea typeface="ＭＳ Ｐゴシック" pitchFamily="34" charset="-128"/>
              </a:rPr>
              <a:t>IP </a:t>
            </a:r>
            <a:r>
              <a:rPr lang="ru-RU" b="0" smtClean="0">
                <a:ea typeface="ＭＳ Ｐゴシック" pitchFamily="34" charset="-128"/>
              </a:rPr>
              <a:t>адрес приёмника </a:t>
            </a:r>
            <a:r>
              <a:rPr lang="en-US" b="0" smtClean="0">
                <a:ea typeface="ＭＳ Ｐゴシック" pitchFamily="34" charset="-128"/>
              </a:rPr>
              <a:t>SP90m </a:t>
            </a:r>
            <a:r>
              <a:rPr lang="ru-RU" b="0" smtClean="0">
                <a:ea typeface="ＭＳ Ｐゴシック" pitchFamily="34" charset="-128"/>
              </a:rPr>
              <a:t>в браузере</a:t>
            </a:r>
          </a:p>
          <a:p>
            <a:pPr lvl="1"/>
            <a:r>
              <a:rPr lang="en-US" b="0" smtClean="0">
                <a:ea typeface="ＭＳ Ｐゴシック" pitchFamily="34" charset="-128"/>
              </a:rPr>
              <a:t>IP</a:t>
            </a:r>
            <a:r>
              <a:rPr lang="ru-RU" b="0" smtClean="0">
                <a:ea typeface="ＭＳ Ｐゴシック" pitchFamily="34" charset="-128"/>
              </a:rPr>
              <a:t> адрес отображается на экране приёмника</a:t>
            </a:r>
            <a:endParaRPr lang="en-US" b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WiFi </a:t>
            </a:r>
            <a:r>
              <a:rPr lang="ru-RU" smtClean="0">
                <a:ea typeface="ＭＳ Ｐゴシック" pitchFamily="34" charset="-128"/>
              </a:rPr>
              <a:t>клиент</a:t>
            </a:r>
          </a:p>
        </p:txBody>
      </p:sp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25" y="1141413"/>
            <a:ext cx="23066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image15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627188"/>
            <a:ext cx="3952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image14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639888"/>
            <a:ext cx="396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Box 6"/>
          <p:cNvSpPr txBox="1">
            <a:spLocks noChangeArrowheads="1"/>
          </p:cNvSpPr>
          <p:nvPr/>
        </p:nvSpPr>
        <p:spPr bwMode="gray">
          <a:xfrm>
            <a:off x="2700338" y="2193925"/>
            <a:ext cx="785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Client</a:t>
            </a:r>
          </a:p>
        </p:txBody>
      </p:sp>
      <p:sp>
        <p:nvSpPr>
          <p:cNvPr id="8" name="Oval 13"/>
          <p:cNvSpPr/>
          <p:nvPr/>
        </p:nvSpPr>
        <p:spPr>
          <a:xfrm>
            <a:off x="820738" y="3668713"/>
            <a:ext cx="2160587" cy="576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27" name="AutoShape 6"/>
          <p:cNvSpPr>
            <a:spLocks/>
          </p:cNvSpPr>
          <p:nvPr/>
        </p:nvSpPr>
        <p:spPr bwMode="auto">
          <a:xfrm rot="4359981">
            <a:off x="2153444" y="2443957"/>
            <a:ext cx="788987" cy="273050"/>
          </a:xfrm>
          <a:custGeom>
            <a:avLst/>
            <a:gdLst>
              <a:gd name="T0" fmla="*/ 540234 w 583"/>
              <a:gd name="T1" fmla="*/ 1330851 h 208"/>
              <a:gd name="T2" fmla="*/ 165184 w 583"/>
              <a:gd name="T3" fmla="*/ 1330851 h 208"/>
              <a:gd name="T4" fmla="*/ 433270 w 583"/>
              <a:gd name="T5" fmla="*/ 1353163 h 208"/>
              <a:gd name="T6" fmla="*/ 166538 w 583"/>
              <a:gd name="T7" fmla="*/ 1480473 h 208"/>
              <a:gd name="T8" fmla="*/ 586269 w 583"/>
              <a:gd name="T9" fmla="*/ 1519847 h 208"/>
              <a:gd name="T10" fmla="*/ 603871 w 583"/>
              <a:gd name="T11" fmla="*/ 1543472 h 208"/>
              <a:gd name="T12" fmla="*/ 789365 w 583"/>
              <a:gd name="T13" fmla="*/ 1505410 h 208"/>
              <a:gd name="T14" fmla="*/ 667507 w 583"/>
              <a:gd name="T15" fmla="*/ 1463411 h 208"/>
              <a:gd name="T16" fmla="*/ 586269 w 583"/>
              <a:gd name="T17" fmla="*/ 1463411 h 208"/>
              <a:gd name="T18" fmla="*/ 316829 w 583"/>
              <a:gd name="T19" fmla="*/ 1455536 h 208"/>
              <a:gd name="T20" fmla="*/ 586269 w 583"/>
              <a:gd name="T21" fmla="*/ 1336100 h 208"/>
              <a:gd name="T22" fmla="*/ 540234 w 583"/>
              <a:gd name="T23" fmla="*/ 1330851 h 208"/>
              <a:gd name="T24" fmla="*/ 598455 w 583"/>
              <a:gd name="T25" fmla="*/ 1439786 h 208"/>
              <a:gd name="T26" fmla="*/ 586269 w 583"/>
              <a:gd name="T27" fmla="*/ 1463411 h 208"/>
              <a:gd name="T28" fmla="*/ 667507 w 583"/>
              <a:gd name="T29" fmla="*/ 1463411 h 208"/>
              <a:gd name="T30" fmla="*/ 598455 w 583"/>
              <a:gd name="T31" fmla="*/ 1439786 h 208"/>
              <a:gd name="T32" fmla="*/ 169246 w 583"/>
              <a:gd name="T33" fmla="*/ 1270477 h 208"/>
              <a:gd name="T34" fmla="*/ 0 w 583"/>
              <a:gd name="T35" fmla="*/ 1295414 h 208"/>
              <a:gd name="T36" fmla="*/ 155707 w 583"/>
              <a:gd name="T37" fmla="*/ 1351850 h 208"/>
              <a:gd name="T38" fmla="*/ 165184 w 583"/>
              <a:gd name="T39" fmla="*/ 1330851 h 208"/>
              <a:gd name="T40" fmla="*/ 540234 w 583"/>
              <a:gd name="T41" fmla="*/ 1330851 h 208"/>
              <a:gd name="T42" fmla="*/ 176016 w 583"/>
              <a:gd name="T43" fmla="*/ 1290164 h 208"/>
              <a:gd name="T44" fmla="*/ 169246 w 583"/>
              <a:gd name="T45" fmla="*/ 1270477 h 2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3"/>
              <a:gd name="T70" fmla="*/ 0 h 208"/>
              <a:gd name="T71" fmla="*/ 583 w 583"/>
              <a:gd name="T72" fmla="*/ 208 h 20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3" h="208">
                <a:moveTo>
                  <a:pt x="399" y="46"/>
                </a:moveTo>
                <a:lnTo>
                  <a:pt x="122" y="46"/>
                </a:lnTo>
                <a:lnTo>
                  <a:pt x="320" y="63"/>
                </a:lnTo>
                <a:lnTo>
                  <a:pt x="123" y="160"/>
                </a:lnTo>
                <a:lnTo>
                  <a:pt x="433" y="190"/>
                </a:lnTo>
                <a:lnTo>
                  <a:pt x="446" y="208"/>
                </a:lnTo>
                <a:lnTo>
                  <a:pt x="583" y="179"/>
                </a:lnTo>
                <a:lnTo>
                  <a:pt x="493" y="147"/>
                </a:lnTo>
                <a:lnTo>
                  <a:pt x="433" y="147"/>
                </a:lnTo>
                <a:lnTo>
                  <a:pt x="234" y="141"/>
                </a:lnTo>
                <a:lnTo>
                  <a:pt x="433" y="50"/>
                </a:lnTo>
                <a:lnTo>
                  <a:pt x="399" y="46"/>
                </a:lnTo>
                <a:close/>
                <a:moveTo>
                  <a:pt x="442" y="129"/>
                </a:moveTo>
                <a:lnTo>
                  <a:pt x="433" y="147"/>
                </a:lnTo>
                <a:lnTo>
                  <a:pt x="493" y="147"/>
                </a:lnTo>
                <a:lnTo>
                  <a:pt x="442" y="129"/>
                </a:lnTo>
                <a:close/>
                <a:moveTo>
                  <a:pt x="125" y="0"/>
                </a:moveTo>
                <a:lnTo>
                  <a:pt x="0" y="19"/>
                </a:lnTo>
                <a:lnTo>
                  <a:pt x="115" y="62"/>
                </a:lnTo>
                <a:lnTo>
                  <a:pt x="122" y="46"/>
                </a:lnTo>
                <a:lnTo>
                  <a:pt x="399" y="46"/>
                </a:lnTo>
                <a:lnTo>
                  <a:pt x="130" y="15"/>
                </a:lnTo>
                <a:lnTo>
                  <a:pt x="125" y="0"/>
                </a:lnTo>
                <a:close/>
              </a:path>
            </a:pathLst>
          </a:custGeom>
          <a:solidFill>
            <a:srgbClr val="CAAC6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14"/>
          <p:cNvSpPr/>
          <p:nvPr/>
        </p:nvSpPr>
        <p:spPr>
          <a:xfrm>
            <a:off x="684213" y="3028950"/>
            <a:ext cx="2665412" cy="288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Wi-Fi Local Network</a:t>
            </a:r>
          </a:p>
        </p:txBody>
      </p:sp>
      <p:sp>
        <p:nvSpPr>
          <p:cNvPr id="11" name="Rectangle 27"/>
          <p:cNvSpPr/>
          <p:nvPr/>
        </p:nvSpPr>
        <p:spPr>
          <a:xfrm>
            <a:off x="2133600" y="4473575"/>
            <a:ext cx="1309688" cy="1035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8"/>
          <p:cNvSpPr/>
          <p:nvPr/>
        </p:nvSpPr>
        <p:spPr>
          <a:xfrm>
            <a:off x="1487488" y="5218113"/>
            <a:ext cx="1058862" cy="1035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p-Down Arrow 15"/>
          <p:cNvSpPr/>
          <p:nvPr/>
        </p:nvSpPr>
        <p:spPr>
          <a:xfrm>
            <a:off x="2697163" y="3278188"/>
            <a:ext cx="246062" cy="473075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14" name="Up-Down Arrow 29"/>
          <p:cNvSpPr/>
          <p:nvPr/>
        </p:nvSpPr>
        <p:spPr>
          <a:xfrm>
            <a:off x="2062163" y="4152900"/>
            <a:ext cx="246062" cy="473075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pic>
        <p:nvPicPr>
          <p:cNvPr id="5633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413" y="4867275"/>
            <a:ext cx="1022350" cy="1019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6334" name="Content Placeholder 10"/>
          <p:cNvSpPr>
            <a:spLocks noGrp="1"/>
          </p:cNvSpPr>
          <p:nvPr>
            <p:ph sz="half" idx="1"/>
          </p:nvPr>
        </p:nvSpPr>
        <p:spPr>
          <a:xfrm>
            <a:off x="3733800" y="1143000"/>
            <a:ext cx="5410200" cy="2819400"/>
          </a:xfrm>
        </p:spPr>
        <p:txBody>
          <a:bodyPr/>
          <a:lstStyle/>
          <a:p>
            <a:r>
              <a:rPr lang="ru-RU" sz="2000" b="0" smtClean="0">
                <a:ea typeface="ＭＳ Ｐゴシック" pitchFamily="34" charset="-128"/>
              </a:rPr>
              <a:t>Типичное применение</a:t>
            </a:r>
            <a:r>
              <a:rPr lang="en-US" sz="2000" b="0" smtClean="0">
                <a:ea typeface="ＭＳ Ｐゴシック" pitchFamily="34" charset="-128"/>
              </a:rPr>
              <a:t>:</a:t>
            </a:r>
          </a:p>
          <a:p>
            <a:pPr lvl="1"/>
            <a:r>
              <a:rPr lang="en-US" sz="1800" b="0" smtClean="0">
                <a:ea typeface="ＭＳ Ｐゴシック" pitchFamily="34" charset="-128"/>
              </a:rPr>
              <a:t>SP90m </a:t>
            </a:r>
            <a:r>
              <a:rPr lang="ru-RU" sz="1800" b="0" smtClean="0">
                <a:ea typeface="ＭＳ Ｐゴシック" pitchFamily="34" charset="-128"/>
              </a:rPr>
              <a:t>работает на объекте где доспуп к интернету есть только через локальную </a:t>
            </a:r>
            <a:r>
              <a:rPr lang="en-US" sz="1800" b="0" smtClean="0">
                <a:ea typeface="ＭＳ Ｐゴシック" pitchFamily="34" charset="-128"/>
              </a:rPr>
              <a:t>WiFi </a:t>
            </a:r>
            <a:r>
              <a:rPr lang="ru-RU" sz="1800" b="0" smtClean="0">
                <a:ea typeface="ＭＳ Ｐゴシック" pitchFamily="34" charset="-128"/>
              </a:rPr>
              <a:t>сеть</a:t>
            </a:r>
          </a:p>
          <a:p>
            <a:pPr lvl="1"/>
            <a:r>
              <a:rPr lang="en-US" sz="1800" b="0" smtClean="0">
                <a:ea typeface="ＭＳ Ｐゴシック" pitchFamily="34" charset="-128"/>
              </a:rPr>
              <a:t>Web Server </a:t>
            </a:r>
            <a:r>
              <a:rPr lang="ru-RU" sz="1800" b="0" smtClean="0">
                <a:ea typeface="ＭＳ Ｐゴシック" pitchFamily="34" charset="-128"/>
              </a:rPr>
              <a:t>используется удаленно</a:t>
            </a:r>
            <a:endParaRPr lang="en-US" sz="1800" b="0" smtClean="0">
              <a:ea typeface="ＭＳ Ｐゴシック" pitchFamily="34" charset="-128"/>
            </a:endParaRPr>
          </a:p>
          <a:p>
            <a:r>
              <a:rPr lang="en-US" sz="2000" b="0" smtClean="0">
                <a:ea typeface="ＭＳ Ｐゴシック" pitchFamily="34" charset="-128"/>
              </a:rPr>
              <a:t>SP90m </a:t>
            </a:r>
            <a:r>
              <a:rPr lang="ru-RU" sz="2000" b="0" smtClean="0">
                <a:ea typeface="ＭＳ Ｐゴシック" pitchFamily="34" charset="-128"/>
              </a:rPr>
              <a:t>настраивается как </a:t>
            </a:r>
            <a:r>
              <a:rPr lang="en-US" sz="2000" b="0" smtClean="0">
                <a:ea typeface="ＭＳ Ｐゴシック" pitchFamily="34" charset="-128"/>
              </a:rPr>
              <a:t>Wi-Fi </a:t>
            </a:r>
            <a:r>
              <a:rPr lang="ru-RU" sz="2000" b="0" smtClean="0">
                <a:ea typeface="ＭＳ Ｐゴシック" pitchFamily="34" charset="-128"/>
              </a:rPr>
              <a:t>клиент и подключается к точке доступа</a:t>
            </a:r>
            <a:r>
              <a:rPr lang="en-US" sz="2000" b="0" smtClean="0">
                <a:ea typeface="ＭＳ Ｐゴシック" pitchFamily="34" charset="-128"/>
              </a:rPr>
              <a:t> Wi-Fi Hot-Spot</a:t>
            </a:r>
          </a:p>
          <a:p>
            <a:pPr lvl="1"/>
            <a:endParaRPr lang="en-US" sz="180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WiFi </a:t>
            </a:r>
            <a:r>
              <a:rPr lang="ru-RU" smtClean="0">
                <a:ea typeface="ＭＳ Ｐゴシック" pitchFamily="34" charset="-128"/>
              </a:rPr>
              <a:t>точка доступа/клиент</a:t>
            </a:r>
          </a:p>
        </p:txBody>
      </p:sp>
      <p:sp>
        <p:nvSpPr>
          <p:cNvPr id="57346" name="Content Placeholder 10"/>
          <p:cNvSpPr>
            <a:spLocks noGrp="1"/>
          </p:cNvSpPr>
          <p:nvPr>
            <p:ph sz="half" idx="1"/>
          </p:nvPr>
        </p:nvSpPr>
        <p:spPr>
          <a:xfrm>
            <a:off x="3733800" y="1143000"/>
            <a:ext cx="5410200" cy="2819400"/>
          </a:xfrm>
        </p:spPr>
        <p:txBody>
          <a:bodyPr/>
          <a:lstStyle/>
          <a:p>
            <a:r>
              <a:rPr lang="ru-RU" sz="2000" b="0" smtClean="0">
                <a:ea typeface="ＭＳ Ｐゴシック" pitchFamily="34" charset="-128"/>
              </a:rPr>
              <a:t>Типичное применение</a:t>
            </a:r>
            <a:r>
              <a:rPr lang="en-US" sz="2000" b="0" smtClean="0">
                <a:ea typeface="ＭＳ Ｐゴシック" pitchFamily="34" charset="-128"/>
              </a:rPr>
              <a:t>:</a:t>
            </a:r>
          </a:p>
          <a:p>
            <a:pPr lvl="1"/>
            <a:r>
              <a:rPr lang="en-US" sz="1800" b="0" smtClean="0">
                <a:ea typeface="ＭＳ Ｐゴシック" pitchFamily="34" charset="-128"/>
              </a:rPr>
              <a:t>SP90m </a:t>
            </a:r>
            <a:r>
              <a:rPr lang="ru-RU" sz="1800" b="0" smtClean="0">
                <a:ea typeface="ＭＳ Ｐゴシック" pitchFamily="34" charset="-128"/>
              </a:rPr>
              <a:t>работает на объекте где доспуп к интернету есть только через локальную </a:t>
            </a:r>
            <a:r>
              <a:rPr lang="en-US" sz="1800" b="0" smtClean="0">
                <a:ea typeface="ＭＳ Ｐゴシック" pitchFamily="34" charset="-128"/>
              </a:rPr>
              <a:t>WiFi </a:t>
            </a:r>
            <a:r>
              <a:rPr lang="ru-RU" sz="1800" b="0" smtClean="0">
                <a:ea typeface="ＭＳ Ｐゴシック" pitchFamily="34" charset="-128"/>
              </a:rPr>
              <a:t>сеть</a:t>
            </a:r>
          </a:p>
          <a:p>
            <a:pPr lvl="1"/>
            <a:r>
              <a:rPr lang="en-US" sz="1800" b="0" smtClean="0">
                <a:ea typeface="ＭＳ Ｐゴシック" pitchFamily="34" charset="-128"/>
              </a:rPr>
              <a:t>Web Server </a:t>
            </a:r>
            <a:r>
              <a:rPr lang="ru-RU" sz="1800" b="0" smtClean="0">
                <a:ea typeface="ＭＳ Ｐゴシック" pitchFamily="34" charset="-128"/>
              </a:rPr>
              <a:t>используется удаленно</a:t>
            </a:r>
          </a:p>
          <a:p>
            <a:pPr lvl="1"/>
            <a:r>
              <a:rPr lang="ru-RU" sz="1800" b="0" smtClean="0">
                <a:ea typeface="ＭＳ Ｐゴシック" pitchFamily="34" charset="-128"/>
              </a:rPr>
              <a:t>Пользователь может подключаться к </a:t>
            </a:r>
            <a:r>
              <a:rPr lang="en-US" sz="1800" b="0" smtClean="0">
                <a:ea typeface="ＭＳ Ｐゴシック" pitchFamily="34" charset="-128"/>
              </a:rPr>
              <a:t>Web </a:t>
            </a:r>
            <a:r>
              <a:rPr lang="ru-RU" sz="1800" b="0" smtClean="0">
                <a:ea typeface="ＭＳ Ｐゴシック" pitchFamily="34" charset="-128"/>
              </a:rPr>
              <a:t>серверу приёмника</a:t>
            </a:r>
            <a:endParaRPr lang="en-US" sz="1800" b="0" smtClean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sz="1600" b="0" smtClean="0">
                <a:ea typeface="ＭＳ Ｐゴシック" pitchFamily="34" charset="-128"/>
              </a:rPr>
              <a:t>SP90m </a:t>
            </a:r>
            <a:r>
              <a:rPr lang="ru-RU" sz="1600" b="0" smtClean="0">
                <a:ea typeface="ＭＳ Ｐゴシック" pitchFamily="34" charset="-128"/>
              </a:rPr>
              <a:t>настраивается как </a:t>
            </a:r>
            <a:r>
              <a:rPr lang="en-US" sz="1600" b="0" smtClean="0">
                <a:ea typeface="ＭＳ Ｐゴシック" pitchFamily="34" charset="-128"/>
              </a:rPr>
              <a:t>Wi-Fi </a:t>
            </a:r>
            <a:r>
              <a:rPr lang="ru-RU" sz="1600" b="0" smtClean="0">
                <a:ea typeface="ＭＳ Ｐゴシック" pitchFamily="34" charset="-128"/>
              </a:rPr>
              <a:t>клиент и подключается к точке доступа</a:t>
            </a:r>
            <a:r>
              <a:rPr lang="en-US" sz="1600" b="0" smtClean="0">
                <a:ea typeface="ＭＳ Ｐゴシック" pitchFamily="34" charset="-128"/>
              </a:rPr>
              <a:t> Wi-Fi Hot-Spot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9388" y="1295400"/>
            <a:ext cx="20066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image14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295400"/>
            <a:ext cx="3397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18"/>
          <p:cNvSpPr txBox="1">
            <a:spLocks noChangeArrowheads="1"/>
          </p:cNvSpPr>
          <p:nvPr/>
        </p:nvSpPr>
        <p:spPr bwMode="gray">
          <a:xfrm>
            <a:off x="3352800" y="1638300"/>
            <a:ext cx="873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Client</a:t>
            </a:r>
          </a:p>
        </p:txBody>
      </p:sp>
      <p:sp>
        <p:nvSpPr>
          <p:cNvPr id="20" name="Oval 32"/>
          <p:cNvSpPr/>
          <p:nvPr/>
        </p:nvSpPr>
        <p:spPr>
          <a:xfrm>
            <a:off x="1778000" y="3668713"/>
            <a:ext cx="1854200" cy="501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51" name="AutoShape 6"/>
          <p:cNvSpPr>
            <a:spLocks/>
          </p:cNvSpPr>
          <p:nvPr/>
        </p:nvSpPr>
        <p:spPr bwMode="auto">
          <a:xfrm rot="7724097">
            <a:off x="696913" y="2490788"/>
            <a:ext cx="685800" cy="234950"/>
          </a:xfrm>
          <a:custGeom>
            <a:avLst/>
            <a:gdLst>
              <a:gd name="T0" fmla="*/ 469861 w 583"/>
              <a:gd name="T1" fmla="*/ 1141998 h 208"/>
              <a:gd name="T2" fmla="*/ 143667 w 583"/>
              <a:gd name="T3" fmla="*/ 1141998 h 208"/>
              <a:gd name="T4" fmla="*/ 376831 w 583"/>
              <a:gd name="T5" fmla="*/ 1161144 h 208"/>
              <a:gd name="T6" fmla="*/ 144844 w 583"/>
              <a:gd name="T7" fmla="*/ 1270388 h 208"/>
              <a:gd name="T8" fmla="*/ 509899 w 583"/>
              <a:gd name="T9" fmla="*/ 1304175 h 208"/>
              <a:gd name="T10" fmla="*/ 525208 w 583"/>
              <a:gd name="T11" fmla="*/ 1324448 h 208"/>
              <a:gd name="T12" fmla="*/ 686539 w 583"/>
              <a:gd name="T13" fmla="*/ 1291787 h 208"/>
              <a:gd name="T14" fmla="*/ 580555 w 583"/>
              <a:gd name="T15" fmla="*/ 1255747 h 208"/>
              <a:gd name="T16" fmla="*/ 509899 w 583"/>
              <a:gd name="T17" fmla="*/ 1255747 h 208"/>
              <a:gd name="T18" fmla="*/ 275558 w 583"/>
              <a:gd name="T19" fmla="*/ 1248990 h 208"/>
              <a:gd name="T20" fmla="*/ 509899 w 583"/>
              <a:gd name="T21" fmla="*/ 1146503 h 208"/>
              <a:gd name="T22" fmla="*/ 469861 w 583"/>
              <a:gd name="T23" fmla="*/ 1141998 h 208"/>
              <a:gd name="T24" fmla="*/ 520498 w 583"/>
              <a:gd name="T25" fmla="*/ 1235475 h 208"/>
              <a:gd name="T26" fmla="*/ 509899 w 583"/>
              <a:gd name="T27" fmla="*/ 1255747 h 208"/>
              <a:gd name="T28" fmla="*/ 580555 w 583"/>
              <a:gd name="T29" fmla="*/ 1255747 h 208"/>
              <a:gd name="T30" fmla="*/ 520498 w 583"/>
              <a:gd name="T31" fmla="*/ 1235475 h 208"/>
              <a:gd name="T32" fmla="*/ 147200 w 583"/>
              <a:gd name="T33" fmla="*/ 1090191 h 208"/>
              <a:gd name="T34" fmla="*/ 0 w 583"/>
              <a:gd name="T35" fmla="*/ 1111590 h 208"/>
              <a:gd name="T36" fmla="*/ 135424 w 583"/>
              <a:gd name="T37" fmla="*/ 1160018 h 208"/>
              <a:gd name="T38" fmla="*/ 143667 w 583"/>
              <a:gd name="T39" fmla="*/ 1141998 h 208"/>
              <a:gd name="T40" fmla="*/ 469861 w 583"/>
              <a:gd name="T41" fmla="*/ 1141998 h 208"/>
              <a:gd name="T42" fmla="*/ 153088 w 583"/>
              <a:gd name="T43" fmla="*/ 1107085 h 208"/>
              <a:gd name="T44" fmla="*/ 147200 w 583"/>
              <a:gd name="T45" fmla="*/ 1090191 h 2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3"/>
              <a:gd name="T70" fmla="*/ 0 h 208"/>
              <a:gd name="T71" fmla="*/ 583 w 583"/>
              <a:gd name="T72" fmla="*/ 208 h 20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3" h="208">
                <a:moveTo>
                  <a:pt x="399" y="46"/>
                </a:moveTo>
                <a:lnTo>
                  <a:pt x="122" y="46"/>
                </a:lnTo>
                <a:lnTo>
                  <a:pt x="320" y="63"/>
                </a:lnTo>
                <a:lnTo>
                  <a:pt x="123" y="160"/>
                </a:lnTo>
                <a:lnTo>
                  <a:pt x="433" y="190"/>
                </a:lnTo>
                <a:lnTo>
                  <a:pt x="446" y="208"/>
                </a:lnTo>
                <a:lnTo>
                  <a:pt x="583" y="179"/>
                </a:lnTo>
                <a:lnTo>
                  <a:pt x="493" y="147"/>
                </a:lnTo>
                <a:lnTo>
                  <a:pt x="433" y="147"/>
                </a:lnTo>
                <a:lnTo>
                  <a:pt x="234" y="141"/>
                </a:lnTo>
                <a:lnTo>
                  <a:pt x="433" y="50"/>
                </a:lnTo>
                <a:lnTo>
                  <a:pt x="399" y="46"/>
                </a:lnTo>
                <a:close/>
                <a:moveTo>
                  <a:pt x="442" y="129"/>
                </a:moveTo>
                <a:lnTo>
                  <a:pt x="433" y="147"/>
                </a:lnTo>
                <a:lnTo>
                  <a:pt x="493" y="147"/>
                </a:lnTo>
                <a:lnTo>
                  <a:pt x="442" y="129"/>
                </a:lnTo>
                <a:close/>
                <a:moveTo>
                  <a:pt x="125" y="0"/>
                </a:moveTo>
                <a:lnTo>
                  <a:pt x="0" y="19"/>
                </a:lnTo>
                <a:lnTo>
                  <a:pt x="115" y="62"/>
                </a:lnTo>
                <a:lnTo>
                  <a:pt x="122" y="46"/>
                </a:lnTo>
                <a:lnTo>
                  <a:pt x="399" y="46"/>
                </a:lnTo>
                <a:lnTo>
                  <a:pt x="130" y="15"/>
                </a:lnTo>
                <a:lnTo>
                  <a:pt x="125" y="0"/>
                </a:lnTo>
                <a:close/>
              </a:path>
            </a:pathLst>
          </a:custGeom>
          <a:solidFill>
            <a:srgbClr val="CAAC6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Rectangle 34"/>
          <p:cNvSpPr/>
          <p:nvPr/>
        </p:nvSpPr>
        <p:spPr>
          <a:xfrm>
            <a:off x="1643063" y="2992438"/>
            <a:ext cx="2286000" cy="2508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Wi-Fi Local Network</a:t>
            </a:r>
          </a:p>
        </p:txBody>
      </p:sp>
      <p:sp>
        <p:nvSpPr>
          <p:cNvPr id="23" name="Rectangle 35"/>
          <p:cNvSpPr/>
          <p:nvPr/>
        </p:nvSpPr>
        <p:spPr>
          <a:xfrm>
            <a:off x="3090863" y="4533900"/>
            <a:ext cx="1123950" cy="900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36"/>
          <p:cNvSpPr/>
          <p:nvPr/>
        </p:nvSpPr>
        <p:spPr>
          <a:xfrm>
            <a:off x="2444750" y="5278438"/>
            <a:ext cx="909638" cy="900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p-Down Arrow 37"/>
          <p:cNvSpPr/>
          <p:nvPr/>
        </p:nvSpPr>
        <p:spPr>
          <a:xfrm>
            <a:off x="3656013" y="3265488"/>
            <a:ext cx="211137" cy="411162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26" name="Up-Down Arrow 38"/>
          <p:cNvSpPr/>
          <p:nvPr/>
        </p:nvSpPr>
        <p:spPr>
          <a:xfrm>
            <a:off x="3019425" y="4140200"/>
            <a:ext cx="211138" cy="411163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pic>
        <p:nvPicPr>
          <p:cNvPr id="5735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0675" y="4926013"/>
            <a:ext cx="889000" cy="885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7358" name="image14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2746375"/>
            <a:ext cx="3397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9" name="TextBox 28"/>
          <p:cNvSpPr txBox="1">
            <a:spLocks noChangeArrowheads="1"/>
          </p:cNvSpPr>
          <p:nvPr/>
        </p:nvSpPr>
        <p:spPr bwMode="gray">
          <a:xfrm>
            <a:off x="46038" y="3279775"/>
            <a:ext cx="78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Client</a:t>
            </a:r>
          </a:p>
        </p:txBody>
      </p:sp>
      <p:pic>
        <p:nvPicPr>
          <p:cNvPr id="5736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4925" y="1485900"/>
            <a:ext cx="928688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1" name="AutoShape 6"/>
          <p:cNvSpPr>
            <a:spLocks/>
          </p:cNvSpPr>
          <p:nvPr/>
        </p:nvSpPr>
        <p:spPr bwMode="auto">
          <a:xfrm rot="4359981">
            <a:off x="3359944" y="2251869"/>
            <a:ext cx="687388" cy="234950"/>
          </a:xfrm>
          <a:custGeom>
            <a:avLst/>
            <a:gdLst>
              <a:gd name="T0" fmla="*/ 469861 w 583"/>
              <a:gd name="T1" fmla="*/ 1141998 h 208"/>
              <a:gd name="T2" fmla="*/ 143667 w 583"/>
              <a:gd name="T3" fmla="*/ 1141998 h 208"/>
              <a:gd name="T4" fmla="*/ 376831 w 583"/>
              <a:gd name="T5" fmla="*/ 1161144 h 208"/>
              <a:gd name="T6" fmla="*/ 144844 w 583"/>
              <a:gd name="T7" fmla="*/ 1270388 h 208"/>
              <a:gd name="T8" fmla="*/ 509899 w 583"/>
              <a:gd name="T9" fmla="*/ 1304175 h 208"/>
              <a:gd name="T10" fmla="*/ 525208 w 583"/>
              <a:gd name="T11" fmla="*/ 1324448 h 208"/>
              <a:gd name="T12" fmla="*/ 686539 w 583"/>
              <a:gd name="T13" fmla="*/ 1291787 h 208"/>
              <a:gd name="T14" fmla="*/ 580555 w 583"/>
              <a:gd name="T15" fmla="*/ 1255747 h 208"/>
              <a:gd name="T16" fmla="*/ 509899 w 583"/>
              <a:gd name="T17" fmla="*/ 1255747 h 208"/>
              <a:gd name="T18" fmla="*/ 275558 w 583"/>
              <a:gd name="T19" fmla="*/ 1248990 h 208"/>
              <a:gd name="T20" fmla="*/ 509899 w 583"/>
              <a:gd name="T21" fmla="*/ 1146503 h 208"/>
              <a:gd name="T22" fmla="*/ 469861 w 583"/>
              <a:gd name="T23" fmla="*/ 1141998 h 208"/>
              <a:gd name="T24" fmla="*/ 520498 w 583"/>
              <a:gd name="T25" fmla="*/ 1235475 h 208"/>
              <a:gd name="T26" fmla="*/ 509899 w 583"/>
              <a:gd name="T27" fmla="*/ 1255747 h 208"/>
              <a:gd name="T28" fmla="*/ 580555 w 583"/>
              <a:gd name="T29" fmla="*/ 1255747 h 208"/>
              <a:gd name="T30" fmla="*/ 520498 w 583"/>
              <a:gd name="T31" fmla="*/ 1235475 h 208"/>
              <a:gd name="T32" fmla="*/ 147200 w 583"/>
              <a:gd name="T33" fmla="*/ 1090191 h 208"/>
              <a:gd name="T34" fmla="*/ 0 w 583"/>
              <a:gd name="T35" fmla="*/ 1111590 h 208"/>
              <a:gd name="T36" fmla="*/ 135424 w 583"/>
              <a:gd name="T37" fmla="*/ 1160018 h 208"/>
              <a:gd name="T38" fmla="*/ 143667 w 583"/>
              <a:gd name="T39" fmla="*/ 1141998 h 208"/>
              <a:gd name="T40" fmla="*/ 469861 w 583"/>
              <a:gd name="T41" fmla="*/ 1141998 h 208"/>
              <a:gd name="T42" fmla="*/ 153088 w 583"/>
              <a:gd name="T43" fmla="*/ 1107085 h 208"/>
              <a:gd name="T44" fmla="*/ 147200 w 583"/>
              <a:gd name="T45" fmla="*/ 1090191 h 2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83"/>
              <a:gd name="T70" fmla="*/ 0 h 208"/>
              <a:gd name="T71" fmla="*/ 583 w 583"/>
              <a:gd name="T72" fmla="*/ 208 h 20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83" h="208">
                <a:moveTo>
                  <a:pt x="399" y="46"/>
                </a:moveTo>
                <a:lnTo>
                  <a:pt x="122" y="46"/>
                </a:lnTo>
                <a:lnTo>
                  <a:pt x="320" y="63"/>
                </a:lnTo>
                <a:lnTo>
                  <a:pt x="123" y="160"/>
                </a:lnTo>
                <a:lnTo>
                  <a:pt x="433" y="190"/>
                </a:lnTo>
                <a:lnTo>
                  <a:pt x="446" y="208"/>
                </a:lnTo>
                <a:lnTo>
                  <a:pt x="583" y="179"/>
                </a:lnTo>
                <a:lnTo>
                  <a:pt x="493" y="147"/>
                </a:lnTo>
                <a:lnTo>
                  <a:pt x="433" y="147"/>
                </a:lnTo>
                <a:lnTo>
                  <a:pt x="234" y="141"/>
                </a:lnTo>
                <a:lnTo>
                  <a:pt x="433" y="50"/>
                </a:lnTo>
                <a:lnTo>
                  <a:pt x="399" y="46"/>
                </a:lnTo>
                <a:close/>
                <a:moveTo>
                  <a:pt x="442" y="129"/>
                </a:moveTo>
                <a:lnTo>
                  <a:pt x="433" y="147"/>
                </a:lnTo>
                <a:lnTo>
                  <a:pt x="493" y="147"/>
                </a:lnTo>
                <a:lnTo>
                  <a:pt x="442" y="129"/>
                </a:lnTo>
                <a:close/>
                <a:moveTo>
                  <a:pt x="125" y="0"/>
                </a:moveTo>
                <a:lnTo>
                  <a:pt x="0" y="19"/>
                </a:lnTo>
                <a:lnTo>
                  <a:pt x="115" y="62"/>
                </a:lnTo>
                <a:lnTo>
                  <a:pt x="122" y="46"/>
                </a:lnTo>
                <a:lnTo>
                  <a:pt x="399" y="46"/>
                </a:lnTo>
                <a:lnTo>
                  <a:pt x="130" y="15"/>
                </a:lnTo>
                <a:lnTo>
                  <a:pt x="125" y="0"/>
                </a:lnTo>
                <a:close/>
              </a:path>
            </a:pathLst>
          </a:custGeom>
          <a:solidFill>
            <a:srgbClr val="CAAC6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7362" name="image157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3188" y="1169988"/>
            <a:ext cx="3397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3" name="TextBox 32"/>
          <p:cNvSpPr txBox="1">
            <a:spLocks noChangeArrowheads="1"/>
          </p:cNvSpPr>
          <p:nvPr/>
        </p:nvSpPr>
        <p:spPr bwMode="gray">
          <a:xfrm>
            <a:off x="914400" y="1506538"/>
            <a:ext cx="106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Hot-Spot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ea typeface="ＭＳ Ｐゴシック" pitchFamily="34" charset="-128"/>
              </a:rPr>
              <a:t>ETHERNET TCP/IP  </a:t>
            </a:r>
            <a:r>
              <a:rPr lang="ru-RU" smtClean="0">
                <a:ea typeface="ＭＳ Ｐゴシック" pitchFamily="34" charset="-128"/>
              </a:rPr>
              <a:t>соединение</a:t>
            </a:r>
          </a:p>
        </p:txBody>
      </p:sp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/>
          <a:srcRect t="2139" b="7587"/>
          <a:stretch>
            <a:fillRect/>
          </a:stretch>
        </p:blipFill>
        <p:spPr bwMode="auto">
          <a:xfrm>
            <a:off x="228600" y="1433513"/>
            <a:ext cx="281940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/>
          <a:srcRect l="26642" t="59315" r="63872" b="21034"/>
          <a:stretch>
            <a:fillRect/>
          </a:stretch>
        </p:blipFill>
        <p:spPr bwMode="auto">
          <a:xfrm>
            <a:off x="414338" y="3027363"/>
            <a:ext cx="9620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Content Placeholder 10"/>
          <p:cNvSpPr>
            <a:spLocks noGrp="1"/>
          </p:cNvSpPr>
          <p:nvPr>
            <p:ph sz="half" idx="1"/>
          </p:nvPr>
        </p:nvSpPr>
        <p:spPr>
          <a:xfrm>
            <a:off x="3124200" y="1066800"/>
            <a:ext cx="7032625" cy="4038600"/>
          </a:xfrm>
        </p:spPr>
        <p:txBody>
          <a:bodyPr/>
          <a:lstStyle/>
          <a:p>
            <a:r>
              <a:rPr lang="ru-RU" sz="2000" b="0" smtClean="0">
                <a:ea typeface="ＭＳ Ｐゴシック" pitchFamily="34" charset="-128"/>
              </a:rPr>
              <a:t>Подключите кабель </a:t>
            </a:r>
            <a:r>
              <a:rPr lang="en-US" sz="2000" b="0" smtClean="0">
                <a:ea typeface="ＭＳ Ｐゴシック" pitchFamily="34" charset="-128"/>
              </a:rPr>
              <a:t>Ethernet </a:t>
            </a:r>
            <a:r>
              <a:rPr lang="ru-RU" sz="2000" b="0" smtClean="0">
                <a:ea typeface="ＭＳ Ｐゴシック" pitchFamily="34" charset="-128"/>
              </a:rPr>
              <a:t>с </a:t>
            </a:r>
            <a:r>
              <a:rPr lang="en-US" sz="2000" b="0" smtClean="0">
                <a:ea typeface="ＭＳ Ｐゴシック" pitchFamily="34" charset="-128"/>
              </a:rPr>
              <a:t>RJ45 </a:t>
            </a:r>
            <a:r>
              <a:rPr lang="ru-RU" sz="2000" b="0" smtClean="0">
                <a:ea typeface="ＭＳ Ｐゴシック" pitchFamily="34" charset="-128"/>
              </a:rPr>
              <a:t>разъемом</a:t>
            </a:r>
            <a:endParaRPr lang="en-US" sz="2000" b="0" smtClean="0">
              <a:ea typeface="ＭＳ Ｐゴシック" pitchFamily="34" charset="-128"/>
            </a:endParaRPr>
          </a:p>
          <a:p>
            <a:r>
              <a:rPr lang="ru-RU" sz="2000" b="0" smtClean="0">
                <a:ea typeface="ＭＳ Ｐゴシック" pitchFamily="34" charset="-128"/>
              </a:rPr>
              <a:t>Проконсультируйтесь с   </a:t>
            </a:r>
            <a:r>
              <a:rPr lang="en-US" sz="2000" b="0" smtClean="0">
                <a:ea typeface="ＭＳ Ｐゴシック" pitchFamily="34" charset="-128"/>
              </a:rPr>
              <a:t>IT </a:t>
            </a:r>
            <a:r>
              <a:rPr lang="ru-RU" sz="2000" b="0" smtClean="0">
                <a:ea typeface="ＭＳ Ｐゴシック" pitchFamily="34" charset="-128"/>
              </a:rPr>
              <a:t>специалистом</a:t>
            </a:r>
            <a:r>
              <a:rPr lang="en-US" sz="2000" b="0" smtClean="0">
                <a:ea typeface="ＭＳ Ｐゴシック" pitchFamily="34" charset="-128"/>
              </a:rPr>
              <a:t>:</a:t>
            </a:r>
          </a:p>
          <a:p>
            <a:pPr lvl="1"/>
            <a:r>
              <a:rPr lang="ru-RU" sz="1800" b="0" smtClean="0">
                <a:ea typeface="ＭＳ Ｐゴシック" pitchFamily="34" charset="-128"/>
              </a:rPr>
              <a:t>В </a:t>
            </a:r>
            <a:r>
              <a:rPr lang="en-US" sz="1800" b="0" smtClean="0">
                <a:ea typeface="ＭＳ Ｐゴシック" pitchFamily="34" charset="-128"/>
              </a:rPr>
              <a:t>SP90m </a:t>
            </a:r>
            <a:r>
              <a:rPr lang="ru-RU" sz="1800" b="0" smtClean="0">
                <a:ea typeface="ＭＳ Ｐゴシック" pitchFamily="34" charset="-128"/>
              </a:rPr>
              <a:t>нет встроенного фаервола</a:t>
            </a:r>
            <a:endParaRPr lang="en-US" sz="1800" b="0" smtClean="0">
              <a:ea typeface="ＭＳ Ｐゴシック" pitchFamily="34" charset="-128"/>
            </a:endParaRPr>
          </a:p>
          <a:p>
            <a:pPr lvl="1"/>
            <a:r>
              <a:rPr lang="en-US" sz="1800" b="0" smtClean="0">
                <a:ea typeface="ＭＳ Ｐゴシック" pitchFamily="34" charset="-128"/>
              </a:rPr>
              <a:t>TCP/IP </a:t>
            </a:r>
            <a:r>
              <a:rPr lang="ru-RU" sz="1800" b="0" smtClean="0">
                <a:ea typeface="ＭＳ Ｐゴシック" pitchFamily="34" charset="-128"/>
              </a:rPr>
              <a:t>порт </a:t>
            </a:r>
            <a:r>
              <a:rPr lang="en-US" sz="1800" b="0" smtClean="0">
                <a:ea typeface="ＭＳ Ｐゴシック" pitchFamily="34" charset="-128"/>
              </a:rPr>
              <a:t>#80 </a:t>
            </a:r>
            <a:r>
              <a:rPr lang="ru-RU" sz="1800" b="0" smtClean="0">
                <a:ea typeface="ＭＳ Ｐゴシック" pitchFamily="34" charset="-128"/>
              </a:rPr>
              <a:t>используется по умолчанию</a:t>
            </a:r>
            <a:endParaRPr lang="en-US" sz="1800" b="0" smtClean="0">
              <a:ea typeface="ＭＳ Ｐゴシック" pitchFamily="34" charset="-128"/>
            </a:endParaRPr>
          </a:p>
          <a:p>
            <a:pPr lvl="1"/>
            <a:r>
              <a:rPr lang="ru-RU" sz="1800" b="0" smtClean="0">
                <a:ea typeface="ＭＳ Ｐゴシック" pitchFamily="34" charset="-128"/>
              </a:rPr>
              <a:t>Возможна работа с </a:t>
            </a:r>
            <a:r>
              <a:rPr lang="en-US" sz="1800" b="0" smtClean="0">
                <a:ea typeface="ＭＳ Ｐゴシック" pitchFamily="34" charset="-128"/>
              </a:rPr>
              <a:t>DHCP </a:t>
            </a:r>
            <a:r>
              <a:rPr lang="ru-RU" sz="1800" b="0" smtClean="0">
                <a:ea typeface="ＭＳ Ｐゴシック" pitchFamily="34" charset="-128"/>
              </a:rPr>
              <a:t>или статическими </a:t>
            </a:r>
            <a:r>
              <a:rPr lang="en-US" sz="1800" b="0" smtClean="0">
                <a:ea typeface="ＭＳ Ｐゴシック" pitchFamily="34" charset="-128"/>
              </a:rPr>
              <a:t>IP </a:t>
            </a:r>
            <a:r>
              <a:rPr lang="ru-RU" sz="1800" b="0" smtClean="0">
                <a:ea typeface="ＭＳ Ｐゴシック" pitchFamily="34" charset="-128"/>
              </a:rPr>
              <a:t>адресами</a:t>
            </a:r>
            <a:endParaRPr lang="en-US" sz="1800" b="0" smtClean="0">
              <a:ea typeface="ＭＳ Ｐゴシック" pitchFamily="34" charset="-128"/>
            </a:endParaRPr>
          </a:p>
          <a:p>
            <a:r>
              <a:rPr lang="ru-RU" sz="2000" b="0" smtClean="0">
                <a:ea typeface="ＭＳ Ｐゴシック" pitchFamily="34" charset="-128"/>
              </a:rPr>
              <a:t>Возможны два варианта подключения</a:t>
            </a:r>
            <a:r>
              <a:rPr lang="en-US" sz="2000" b="0" smtClean="0">
                <a:ea typeface="ＭＳ Ｐゴシック" pitchFamily="34" charset="-128"/>
              </a:rPr>
              <a:t>:</a:t>
            </a:r>
          </a:p>
          <a:p>
            <a:pPr lvl="1"/>
            <a:r>
              <a:rPr lang="en-US" sz="1800" b="0" smtClean="0">
                <a:ea typeface="ＭＳ Ｐゴシック" pitchFamily="34" charset="-128"/>
              </a:rPr>
              <a:t>TCP/IP </a:t>
            </a:r>
            <a:r>
              <a:rPr lang="ru-RU" sz="1800" b="0" smtClean="0">
                <a:ea typeface="ＭＳ Ｐゴシック" pitchFamily="34" charset="-128"/>
              </a:rPr>
              <a:t>подключение в локальное сети</a:t>
            </a:r>
            <a:endParaRPr lang="en-US" sz="1800" b="0" smtClean="0">
              <a:ea typeface="ＭＳ Ｐゴシック" pitchFamily="34" charset="-128"/>
            </a:endParaRPr>
          </a:p>
          <a:p>
            <a:pPr lvl="1"/>
            <a:r>
              <a:rPr lang="en-US" sz="1800" b="0" smtClean="0">
                <a:ea typeface="ＭＳ Ｐゴシック" pitchFamily="34" charset="-128"/>
              </a:rPr>
              <a:t>TCP/IP </a:t>
            </a:r>
            <a:r>
              <a:rPr lang="ru-RU" sz="1800" b="0" smtClean="0">
                <a:ea typeface="ＭＳ Ｐゴシック" pitchFamily="34" charset="-128"/>
              </a:rPr>
              <a:t>подключение через публичные сети</a:t>
            </a:r>
            <a:endParaRPr lang="en-US" sz="1800" b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Web </a:t>
            </a:r>
            <a:r>
              <a:rPr lang="ru-RU" smtClean="0">
                <a:ea typeface="ＭＳ Ｐゴシック" pitchFamily="34" charset="-128"/>
              </a:rPr>
              <a:t>интерфейс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228600" y="5118100"/>
            <a:ext cx="8329613" cy="1752600"/>
          </a:xfrm>
        </p:spPr>
        <p:txBody>
          <a:bodyPr/>
          <a:lstStyle/>
          <a:p>
            <a:r>
              <a:rPr lang="ru-RU" sz="2000" b="0" smtClean="0">
                <a:ea typeface="ＭＳ Ｐゴシック" pitchFamily="34" charset="-128"/>
              </a:rPr>
              <a:t>Предназначен для мониторинга и управления приёмником</a:t>
            </a:r>
          </a:p>
          <a:p>
            <a:r>
              <a:rPr lang="ru-RU" sz="2000" b="0" smtClean="0">
                <a:ea typeface="ＭＳ Ｐゴシック" pitchFamily="34" charset="-128"/>
              </a:rPr>
              <a:t>Оптимизирован для просмотра на различных устройствах</a:t>
            </a:r>
          </a:p>
          <a:p>
            <a:r>
              <a:rPr lang="ru-RU" sz="2000" b="0" smtClean="0">
                <a:ea typeface="ＭＳ Ｐゴシック" pitchFamily="34" charset="-128"/>
              </a:rPr>
              <a:t>Интерфейс на русском языке</a:t>
            </a:r>
            <a:endParaRPr lang="en-US" sz="2000" b="0" smtClean="0">
              <a:ea typeface="ＭＳ Ｐゴシック" pitchFamily="34" charset="-128"/>
            </a:endParaRPr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938" y="1125538"/>
            <a:ext cx="51466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7"/>
          <p:cNvPicPr>
            <a:picLocks noChangeAspect="1"/>
          </p:cNvPicPr>
          <p:nvPr/>
        </p:nvPicPr>
        <p:blipFill>
          <a:blip r:embed="rId3"/>
          <a:srcRect l="15466" t="32819" r="16266" b="14301"/>
          <a:stretch>
            <a:fillRect/>
          </a:stretch>
        </p:blipFill>
        <p:spPr bwMode="auto">
          <a:xfrm>
            <a:off x="5943600" y="1143000"/>
            <a:ext cx="2633663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CENTER POINT RTX</a:t>
            </a:r>
            <a:endParaRPr lang="ru-RU" smtClean="0">
              <a:ea typeface="ＭＳ Ｐゴシック" pitchFamily="34" charset="-128"/>
            </a:endParaRP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3662363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10"/>
          <p:cNvSpPr>
            <a:spLocks noGrp="1"/>
          </p:cNvSpPr>
          <p:nvPr>
            <p:ph sz="half" idx="1"/>
          </p:nvPr>
        </p:nvSpPr>
        <p:spPr>
          <a:xfrm>
            <a:off x="3810000" y="990600"/>
            <a:ext cx="5257800" cy="50704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b="0" dirty="0" smtClean="0"/>
              <a:t>SP90m </a:t>
            </a:r>
            <a:r>
              <a:rPr lang="ru-RU" sz="1800" b="0" dirty="0" smtClean="0"/>
              <a:t>оснащен </a:t>
            </a:r>
            <a:r>
              <a:rPr lang="en-US" sz="1800" b="0" dirty="0" smtClean="0"/>
              <a:t>2 L-Band </a:t>
            </a:r>
            <a:r>
              <a:rPr lang="ru-RU" sz="1800" b="0" dirty="0" smtClean="0"/>
              <a:t>каналами</a:t>
            </a:r>
          </a:p>
          <a:p>
            <a:pPr>
              <a:defRPr/>
            </a:pPr>
            <a:r>
              <a:rPr lang="ru-RU" sz="1800" b="0" dirty="0" smtClean="0"/>
              <a:t>Одновременно может отслеживать 2</a:t>
            </a:r>
            <a:r>
              <a:rPr lang="en-US" sz="1800" b="0" dirty="0" smtClean="0"/>
              <a:t> RTX </a:t>
            </a:r>
            <a:r>
              <a:rPr lang="ru-RU" sz="1800" b="0" dirty="0" smtClean="0"/>
              <a:t>спутника и выбирать оптимальное решение</a:t>
            </a:r>
            <a:endParaRPr lang="en-US" sz="1800" b="0" dirty="0" smtClean="0"/>
          </a:p>
          <a:p>
            <a:pPr>
              <a:defRPr/>
            </a:pPr>
            <a:r>
              <a:rPr lang="ru-RU" sz="1800" b="0" dirty="0" smtClean="0"/>
              <a:t>Прием поправок возможен через: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0" dirty="0" smtClean="0"/>
              <a:t>	- </a:t>
            </a:r>
            <a:r>
              <a:rPr lang="en-US" sz="1800" b="0" dirty="0" smtClean="0"/>
              <a:t>L-Band </a:t>
            </a:r>
            <a:endParaRPr lang="ru-RU" sz="1800" b="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0" dirty="0"/>
              <a:t>	</a:t>
            </a:r>
            <a:r>
              <a:rPr lang="ru-RU" sz="1800" b="0" dirty="0" smtClean="0"/>
              <a:t>- </a:t>
            </a:r>
            <a:r>
              <a:rPr lang="en-US" sz="1800" b="0" dirty="0" smtClean="0"/>
              <a:t>NTRIP </a:t>
            </a:r>
            <a:r>
              <a:rPr lang="ru-RU" sz="1800" b="0" dirty="0" smtClean="0"/>
              <a:t>соединение</a:t>
            </a:r>
            <a:endParaRPr lang="en-US" sz="1200" b="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Параметры курса</a:t>
            </a:r>
          </a:p>
        </p:txBody>
      </p:sp>
      <p:pic>
        <p:nvPicPr>
          <p:cNvPr id="61442" name="image20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1289050"/>
            <a:ext cx="220821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152400" y="3429000"/>
            <a:ext cx="795338" cy="2544763"/>
            <a:chOff x="1196340" y="3502914"/>
            <a:chExt cx="475107" cy="1520188"/>
          </a:xfrm>
        </p:grpSpPr>
        <p:sp>
          <p:nvSpPr>
            <p:cNvPr id="61451" name="Freeform 3"/>
            <p:cNvSpPr>
              <a:spLocks/>
            </p:cNvSpPr>
            <p:nvPr/>
          </p:nvSpPr>
          <p:spPr bwMode="auto">
            <a:xfrm>
              <a:off x="1196340" y="3551829"/>
              <a:ext cx="475107" cy="1433792"/>
            </a:xfrm>
            <a:custGeom>
              <a:avLst/>
              <a:gdLst>
                <a:gd name="T0" fmla="*/ 242635 w 748"/>
                <a:gd name="T1" fmla="*/ -385606 h 2257"/>
                <a:gd name="T2" fmla="*/ 298530 w 748"/>
                <a:gd name="T3" fmla="*/ -271893 h 2257"/>
                <a:gd name="T4" fmla="*/ 331559 w 748"/>
                <a:gd name="T5" fmla="*/ -189944 h 2257"/>
                <a:gd name="T6" fmla="*/ 372845 w 748"/>
                <a:gd name="T7" fmla="*/ -76232 h 2257"/>
                <a:gd name="T8" fmla="*/ 403968 w 748"/>
                <a:gd name="T9" fmla="*/ 15246 h 2257"/>
                <a:gd name="T10" fmla="*/ 430010 w 748"/>
                <a:gd name="T11" fmla="*/ 102913 h 2257"/>
                <a:gd name="T12" fmla="*/ 452241 w 748"/>
                <a:gd name="T13" fmla="*/ 200108 h 2257"/>
                <a:gd name="T14" fmla="*/ 462403 w 748"/>
                <a:gd name="T15" fmla="*/ 261729 h 2257"/>
                <a:gd name="T16" fmla="*/ 470661 w 748"/>
                <a:gd name="T17" fmla="*/ 330973 h 2257"/>
                <a:gd name="T18" fmla="*/ 475107 w 748"/>
                <a:gd name="T19" fmla="*/ 384970 h 2257"/>
                <a:gd name="T20" fmla="*/ 474472 w 748"/>
                <a:gd name="T21" fmla="*/ 458026 h 2257"/>
                <a:gd name="T22" fmla="*/ 473837 w 748"/>
                <a:gd name="T23" fmla="*/ 531081 h 2257"/>
                <a:gd name="T24" fmla="*/ 470661 w 748"/>
                <a:gd name="T25" fmla="*/ 585714 h 2257"/>
                <a:gd name="T26" fmla="*/ 457322 w 748"/>
                <a:gd name="T27" fmla="*/ 687356 h 2257"/>
                <a:gd name="T28" fmla="*/ 441443 w 748"/>
                <a:gd name="T29" fmla="*/ 769941 h 2257"/>
                <a:gd name="T30" fmla="*/ 419847 w 748"/>
                <a:gd name="T31" fmla="*/ 863960 h 2257"/>
                <a:gd name="T32" fmla="*/ 405873 w 748"/>
                <a:gd name="T33" fmla="*/ 917957 h 2257"/>
                <a:gd name="T34" fmla="*/ 398886 w 748"/>
                <a:gd name="T35" fmla="*/ 952261 h 2257"/>
                <a:gd name="T36" fmla="*/ 378561 w 748"/>
                <a:gd name="T37" fmla="*/ 1015788 h 2257"/>
                <a:gd name="T38" fmla="*/ 324572 w 748"/>
                <a:gd name="T39" fmla="*/ 1039293 h 2257"/>
                <a:gd name="T40" fmla="*/ 285191 w 748"/>
                <a:gd name="T41" fmla="*/ 1047551 h 2257"/>
                <a:gd name="T42" fmla="*/ 248986 w 748"/>
                <a:gd name="T43" fmla="*/ 1047551 h 2257"/>
                <a:gd name="T44" fmla="*/ 211511 w 748"/>
                <a:gd name="T45" fmla="*/ 1048186 h 2257"/>
                <a:gd name="T46" fmla="*/ 181658 w 748"/>
                <a:gd name="T47" fmla="*/ 1042469 h 2257"/>
                <a:gd name="T48" fmla="*/ 151170 w 748"/>
                <a:gd name="T49" fmla="*/ 1035481 h 2257"/>
                <a:gd name="T50" fmla="*/ 121317 w 748"/>
                <a:gd name="T51" fmla="*/ 1031034 h 2257"/>
                <a:gd name="T52" fmla="*/ 100357 w 748"/>
                <a:gd name="T53" fmla="*/ 1023411 h 2257"/>
                <a:gd name="T54" fmla="*/ 84478 w 748"/>
                <a:gd name="T55" fmla="*/ 969414 h 2257"/>
                <a:gd name="T56" fmla="*/ 64787 w 748"/>
                <a:gd name="T57" fmla="*/ 895088 h 2257"/>
                <a:gd name="T58" fmla="*/ 46367 w 748"/>
                <a:gd name="T59" fmla="*/ 816315 h 2257"/>
                <a:gd name="T60" fmla="*/ 28583 w 748"/>
                <a:gd name="T61" fmla="*/ 745165 h 2257"/>
                <a:gd name="T62" fmla="*/ 13974 w 748"/>
                <a:gd name="T63" fmla="*/ 667028 h 2257"/>
                <a:gd name="T64" fmla="*/ 3811 w 748"/>
                <a:gd name="T65" fmla="*/ 605407 h 2257"/>
                <a:gd name="T66" fmla="*/ 1270 w 748"/>
                <a:gd name="T67" fmla="*/ 545057 h 2257"/>
                <a:gd name="T68" fmla="*/ 0 w 748"/>
                <a:gd name="T69" fmla="*/ 481530 h 2257"/>
                <a:gd name="T70" fmla="*/ 1270 w 748"/>
                <a:gd name="T71" fmla="*/ 412287 h 2257"/>
                <a:gd name="T72" fmla="*/ 4446 w 748"/>
                <a:gd name="T73" fmla="*/ 359560 h 2257"/>
                <a:gd name="T74" fmla="*/ 6987 w 748"/>
                <a:gd name="T75" fmla="*/ 305562 h 2257"/>
                <a:gd name="T76" fmla="*/ 19690 w 748"/>
                <a:gd name="T77" fmla="*/ 237589 h 2257"/>
                <a:gd name="T78" fmla="*/ 35569 w 748"/>
                <a:gd name="T79" fmla="*/ 158816 h 2257"/>
                <a:gd name="T80" fmla="*/ 54625 w 748"/>
                <a:gd name="T81" fmla="*/ 80043 h 2257"/>
                <a:gd name="T82" fmla="*/ 80031 w 748"/>
                <a:gd name="T83" fmla="*/ -6353 h 2257"/>
                <a:gd name="T84" fmla="*/ 111155 w 748"/>
                <a:gd name="T85" fmla="*/ -91478 h 2257"/>
                <a:gd name="T86" fmla="*/ 136561 w 748"/>
                <a:gd name="T87" fmla="*/ -162628 h 2257"/>
                <a:gd name="T88" fmla="*/ 161968 w 748"/>
                <a:gd name="T89" fmla="*/ -222978 h 2257"/>
                <a:gd name="T90" fmla="*/ 185470 w 748"/>
                <a:gd name="T91" fmla="*/ -279516 h 2257"/>
                <a:gd name="T92" fmla="*/ 203254 w 748"/>
                <a:gd name="T93" fmla="*/ -322079 h 2257"/>
                <a:gd name="T94" fmla="*/ 226756 w 748"/>
                <a:gd name="T95" fmla="*/ -366548 h 2257"/>
                <a:gd name="T96" fmla="*/ 242635 w 748"/>
                <a:gd name="T97" fmla="*/ -384970 h 22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8"/>
                <a:gd name="T148" fmla="*/ 0 h 2257"/>
                <a:gd name="T149" fmla="*/ 748 w 748"/>
                <a:gd name="T150" fmla="*/ 2257 h 22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8" h="2257">
                  <a:moveTo>
                    <a:pt x="382" y="0"/>
                  </a:moveTo>
                  <a:lnTo>
                    <a:pt x="470" y="179"/>
                  </a:lnTo>
                  <a:lnTo>
                    <a:pt x="522" y="308"/>
                  </a:lnTo>
                  <a:lnTo>
                    <a:pt x="587" y="487"/>
                  </a:lnTo>
                  <a:lnTo>
                    <a:pt x="636" y="631"/>
                  </a:lnTo>
                  <a:lnTo>
                    <a:pt x="677" y="769"/>
                  </a:lnTo>
                  <a:lnTo>
                    <a:pt x="712" y="922"/>
                  </a:lnTo>
                  <a:lnTo>
                    <a:pt x="728" y="1019"/>
                  </a:lnTo>
                  <a:lnTo>
                    <a:pt x="741" y="1128"/>
                  </a:lnTo>
                  <a:lnTo>
                    <a:pt x="748" y="1213"/>
                  </a:lnTo>
                  <a:lnTo>
                    <a:pt x="747" y="1328"/>
                  </a:lnTo>
                  <a:lnTo>
                    <a:pt x="746" y="1443"/>
                  </a:lnTo>
                  <a:lnTo>
                    <a:pt x="741" y="1529"/>
                  </a:lnTo>
                  <a:lnTo>
                    <a:pt x="720" y="1689"/>
                  </a:lnTo>
                  <a:lnTo>
                    <a:pt x="695" y="1819"/>
                  </a:lnTo>
                  <a:lnTo>
                    <a:pt x="661" y="1967"/>
                  </a:lnTo>
                  <a:lnTo>
                    <a:pt x="639" y="2052"/>
                  </a:lnTo>
                  <a:lnTo>
                    <a:pt x="628" y="2106"/>
                  </a:lnTo>
                  <a:lnTo>
                    <a:pt x="596" y="2206"/>
                  </a:lnTo>
                  <a:lnTo>
                    <a:pt x="511" y="2243"/>
                  </a:lnTo>
                  <a:lnTo>
                    <a:pt x="449" y="2256"/>
                  </a:lnTo>
                  <a:lnTo>
                    <a:pt x="392" y="2256"/>
                  </a:lnTo>
                  <a:lnTo>
                    <a:pt x="333" y="2257"/>
                  </a:lnTo>
                  <a:lnTo>
                    <a:pt x="286" y="2248"/>
                  </a:lnTo>
                  <a:lnTo>
                    <a:pt x="238" y="2237"/>
                  </a:lnTo>
                  <a:lnTo>
                    <a:pt x="191" y="2230"/>
                  </a:lnTo>
                  <a:lnTo>
                    <a:pt x="158" y="2218"/>
                  </a:lnTo>
                  <a:lnTo>
                    <a:pt x="133" y="2133"/>
                  </a:lnTo>
                  <a:lnTo>
                    <a:pt x="102" y="2016"/>
                  </a:lnTo>
                  <a:lnTo>
                    <a:pt x="73" y="1892"/>
                  </a:lnTo>
                  <a:lnTo>
                    <a:pt x="45" y="1780"/>
                  </a:lnTo>
                  <a:lnTo>
                    <a:pt x="22" y="1657"/>
                  </a:lnTo>
                  <a:lnTo>
                    <a:pt x="6" y="1560"/>
                  </a:lnTo>
                  <a:lnTo>
                    <a:pt x="2" y="1465"/>
                  </a:lnTo>
                  <a:lnTo>
                    <a:pt x="0" y="1365"/>
                  </a:lnTo>
                  <a:lnTo>
                    <a:pt x="2" y="1256"/>
                  </a:lnTo>
                  <a:lnTo>
                    <a:pt x="7" y="1173"/>
                  </a:lnTo>
                  <a:lnTo>
                    <a:pt x="11" y="1088"/>
                  </a:lnTo>
                  <a:lnTo>
                    <a:pt x="31" y="981"/>
                  </a:lnTo>
                  <a:lnTo>
                    <a:pt x="56" y="857"/>
                  </a:lnTo>
                  <a:lnTo>
                    <a:pt x="86" y="733"/>
                  </a:lnTo>
                  <a:lnTo>
                    <a:pt x="126" y="597"/>
                  </a:lnTo>
                  <a:lnTo>
                    <a:pt x="175" y="463"/>
                  </a:lnTo>
                  <a:lnTo>
                    <a:pt x="215" y="351"/>
                  </a:lnTo>
                  <a:lnTo>
                    <a:pt x="255" y="256"/>
                  </a:lnTo>
                  <a:lnTo>
                    <a:pt x="292" y="167"/>
                  </a:lnTo>
                  <a:lnTo>
                    <a:pt x="320" y="100"/>
                  </a:lnTo>
                  <a:lnTo>
                    <a:pt x="357" y="30"/>
                  </a:lnTo>
                  <a:lnTo>
                    <a:pt x="382" y="1"/>
                  </a:lnTo>
                </a:path>
              </a:pathLst>
            </a:custGeom>
            <a:noFill/>
            <a:ln w="10207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452" name="Line 4"/>
            <p:cNvSpPr>
              <a:spLocks noChangeShapeType="1"/>
            </p:cNvSpPr>
            <p:nvPr/>
          </p:nvSpPr>
          <p:spPr bwMode="auto">
            <a:xfrm>
              <a:off x="1437070" y="3502914"/>
              <a:ext cx="0" cy="1520188"/>
            </a:xfrm>
            <a:prstGeom prst="line">
              <a:avLst/>
            </a:prstGeom>
            <a:noFill/>
            <a:ln w="2559">
              <a:solidFill>
                <a:srgbClr val="231F2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453" name="Freeform 5"/>
            <p:cNvSpPr>
              <a:spLocks/>
            </p:cNvSpPr>
            <p:nvPr/>
          </p:nvSpPr>
          <p:spPr bwMode="auto">
            <a:xfrm>
              <a:off x="1384986" y="3941882"/>
              <a:ext cx="104168" cy="103548"/>
            </a:xfrm>
            <a:custGeom>
              <a:avLst/>
              <a:gdLst>
                <a:gd name="T0" fmla="*/ 104168 w 164"/>
                <a:gd name="T1" fmla="*/ 55903 h 163"/>
                <a:gd name="T2" fmla="*/ 99722 w 164"/>
                <a:gd name="T3" fmla="*/ 76232 h 163"/>
                <a:gd name="T4" fmla="*/ 88924 w 164"/>
                <a:gd name="T5" fmla="*/ 92749 h 163"/>
                <a:gd name="T6" fmla="*/ 72409 w 164"/>
                <a:gd name="T7" fmla="*/ 103548 h 163"/>
                <a:gd name="T8" fmla="*/ 52084 w 164"/>
                <a:gd name="T9" fmla="*/ 107360 h 163"/>
                <a:gd name="T10" fmla="*/ 31759 w 164"/>
                <a:gd name="T11" fmla="*/ 103548 h 163"/>
                <a:gd name="T12" fmla="*/ 15244 w 164"/>
                <a:gd name="T13" fmla="*/ 92749 h 163"/>
                <a:gd name="T14" fmla="*/ 4446 w 164"/>
                <a:gd name="T15" fmla="*/ 76232 h 163"/>
                <a:gd name="T16" fmla="*/ 0 w 164"/>
                <a:gd name="T17" fmla="*/ 55903 h 163"/>
                <a:gd name="T18" fmla="*/ 4446 w 164"/>
                <a:gd name="T19" fmla="*/ 36210 h 163"/>
                <a:gd name="T20" fmla="*/ 15244 w 164"/>
                <a:gd name="T21" fmla="*/ 19693 h 163"/>
                <a:gd name="T22" fmla="*/ 31759 w 164"/>
                <a:gd name="T23" fmla="*/ 8258 h 163"/>
                <a:gd name="T24" fmla="*/ 52084 w 164"/>
                <a:gd name="T25" fmla="*/ 4447 h 163"/>
                <a:gd name="T26" fmla="*/ 72409 w 164"/>
                <a:gd name="T27" fmla="*/ 8258 h 163"/>
                <a:gd name="T28" fmla="*/ 88924 w 164"/>
                <a:gd name="T29" fmla="*/ 19693 h 163"/>
                <a:gd name="T30" fmla="*/ 99722 w 164"/>
                <a:gd name="T31" fmla="*/ 36210 h 163"/>
                <a:gd name="T32" fmla="*/ 104168 w 164"/>
                <a:gd name="T33" fmla="*/ 55903 h 1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163"/>
                <a:gd name="T53" fmla="*/ 164 w 164"/>
                <a:gd name="T54" fmla="*/ 163 h 1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163">
                  <a:moveTo>
                    <a:pt x="164" y="81"/>
                  </a:moveTo>
                  <a:lnTo>
                    <a:pt x="157" y="113"/>
                  </a:lnTo>
                  <a:lnTo>
                    <a:pt x="140" y="139"/>
                  </a:lnTo>
                  <a:lnTo>
                    <a:pt x="114" y="156"/>
                  </a:lnTo>
                  <a:lnTo>
                    <a:pt x="82" y="162"/>
                  </a:lnTo>
                  <a:lnTo>
                    <a:pt x="50" y="156"/>
                  </a:lnTo>
                  <a:lnTo>
                    <a:pt x="24" y="139"/>
                  </a:lnTo>
                  <a:lnTo>
                    <a:pt x="7" y="113"/>
                  </a:lnTo>
                  <a:lnTo>
                    <a:pt x="0" y="81"/>
                  </a:lnTo>
                  <a:lnTo>
                    <a:pt x="7" y="50"/>
                  </a:lnTo>
                  <a:lnTo>
                    <a:pt x="24" y="24"/>
                  </a:lnTo>
                  <a:lnTo>
                    <a:pt x="50" y="6"/>
                  </a:lnTo>
                  <a:lnTo>
                    <a:pt x="82" y="0"/>
                  </a:lnTo>
                  <a:lnTo>
                    <a:pt x="114" y="6"/>
                  </a:lnTo>
                  <a:lnTo>
                    <a:pt x="140" y="24"/>
                  </a:lnTo>
                  <a:lnTo>
                    <a:pt x="157" y="50"/>
                  </a:lnTo>
                  <a:lnTo>
                    <a:pt x="164" y="81"/>
                  </a:lnTo>
                  <a:close/>
                </a:path>
              </a:pathLst>
            </a:custGeom>
            <a:noFill/>
            <a:ln w="5093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454" name="Freeform 6"/>
            <p:cNvSpPr>
              <a:spLocks/>
            </p:cNvSpPr>
            <p:nvPr/>
          </p:nvSpPr>
          <p:spPr bwMode="auto">
            <a:xfrm>
              <a:off x="1384986" y="4161683"/>
              <a:ext cx="104168" cy="103548"/>
            </a:xfrm>
            <a:custGeom>
              <a:avLst/>
              <a:gdLst>
                <a:gd name="T0" fmla="*/ 104168 w 164"/>
                <a:gd name="T1" fmla="*/ 275704 h 163"/>
                <a:gd name="T2" fmla="*/ 99722 w 164"/>
                <a:gd name="T3" fmla="*/ 296033 h 163"/>
                <a:gd name="T4" fmla="*/ 88924 w 164"/>
                <a:gd name="T5" fmla="*/ 311914 h 163"/>
                <a:gd name="T6" fmla="*/ 72409 w 164"/>
                <a:gd name="T7" fmla="*/ 323349 h 163"/>
                <a:gd name="T8" fmla="*/ 52084 w 164"/>
                <a:gd name="T9" fmla="*/ 327161 h 163"/>
                <a:gd name="T10" fmla="*/ 31759 w 164"/>
                <a:gd name="T11" fmla="*/ 323349 h 163"/>
                <a:gd name="T12" fmla="*/ 15244 w 164"/>
                <a:gd name="T13" fmla="*/ 311914 h 163"/>
                <a:gd name="T14" fmla="*/ 4446 w 164"/>
                <a:gd name="T15" fmla="*/ 296033 h 163"/>
                <a:gd name="T16" fmla="*/ 0 w 164"/>
                <a:gd name="T17" fmla="*/ 275704 h 163"/>
                <a:gd name="T18" fmla="*/ 4446 w 164"/>
                <a:gd name="T19" fmla="*/ 255376 h 163"/>
                <a:gd name="T20" fmla="*/ 15244 w 164"/>
                <a:gd name="T21" fmla="*/ 239494 h 163"/>
                <a:gd name="T22" fmla="*/ 31759 w 164"/>
                <a:gd name="T23" fmla="*/ 228060 h 163"/>
                <a:gd name="T24" fmla="*/ 52084 w 164"/>
                <a:gd name="T25" fmla="*/ 224248 h 163"/>
                <a:gd name="T26" fmla="*/ 72409 w 164"/>
                <a:gd name="T27" fmla="*/ 228060 h 163"/>
                <a:gd name="T28" fmla="*/ 88924 w 164"/>
                <a:gd name="T29" fmla="*/ 239494 h 163"/>
                <a:gd name="T30" fmla="*/ 99722 w 164"/>
                <a:gd name="T31" fmla="*/ 255376 h 163"/>
                <a:gd name="T32" fmla="*/ 104168 w 164"/>
                <a:gd name="T33" fmla="*/ 275704 h 1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163"/>
                <a:gd name="T53" fmla="*/ 164 w 164"/>
                <a:gd name="T54" fmla="*/ 163 h 1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163">
                  <a:moveTo>
                    <a:pt x="164" y="81"/>
                  </a:moveTo>
                  <a:lnTo>
                    <a:pt x="157" y="113"/>
                  </a:lnTo>
                  <a:lnTo>
                    <a:pt x="140" y="138"/>
                  </a:lnTo>
                  <a:lnTo>
                    <a:pt x="114" y="156"/>
                  </a:lnTo>
                  <a:lnTo>
                    <a:pt x="82" y="162"/>
                  </a:lnTo>
                  <a:lnTo>
                    <a:pt x="50" y="156"/>
                  </a:lnTo>
                  <a:lnTo>
                    <a:pt x="24" y="138"/>
                  </a:lnTo>
                  <a:lnTo>
                    <a:pt x="7" y="113"/>
                  </a:lnTo>
                  <a:lnTo>
                    <a:pt x="0" y="81"/>
                  </a:lnTo>
                  <a:lnTo>
                    <a:pt x="7" y="49"/>
                  </a:lnTo>
                  <a:lnTo>
                    <a:pt x="24" y="24"/>
                  </a:lnTo>
                  <a:lnTo>
                    <a:pt x="50" y="6"/>
                  </a:lnTo>
                  <a:lnTo>
                    <a:pt x="82" y="0"/>
                  </a:lnTo>
                  <a:lnTo>
                    <a:pt x="114" y="6"/>
                  </a:lnTo>
                  <a:lnTo>
                    <a:pt x="140" y="24"/>
                  </a:lnTo>
                  <a:lnTo>
                    <a:pt x="157" y="49"/>
                  </a:lnTo>
                  <a:lnTo>
                    <a:pt x="164" y="81"/>
                  </a:lnTo>
                  <a:close/>
                </a:path>
              </a:pathLst>
            </a:custGeom>
            <a:noFill/>
            <a:ln w="5093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455" name="Line 9"/>
            <p:cNvSpPr>
              <a:spLocks noChangeShapeType="1"/>
            </p:cNvSpPr>
            <p:nvPr/>
          </p:nvSpPr>
          <p:spPr bwMode="auto">
            <a:xfrm>
              <a:off x="1437070" y="4212504"/>
              <a:ext cx="0" cy="0"/>
            </a:xfrm>
            <a:prstGeom prst="line">
              <a:avLst/>
            </a:prstGeom>
            <a:noFill/>
            <a:ln w="10212">
              <a:solidFill>
                <a:srgbClr val="EB2D2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144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" y="1154113"/>
            <a:ext cx="30988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5"/>
          <a:srcRect t="2139" b="7587"/>
          <a:stretch>
            <a:fillRect/>
          </a:stretch>
        </p:blipFill>
        <p:spPr bwMode="auto">
          <a:xfrm>
            <a:off x="1066800" y="4495800"/>
            <a:ext cx="355282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14"/>
          <p:cNvPicPr>
            <a:picLocks noChangeAspect="1"/>
          </p:cNvPicPr>
          <p:nvPr/>
        </p:nvPicPr>
        <p:blipFill>
          <a:blip r:embed="rId6"/>
          <a:srcRect l="17804" t="21651" r="27953" b="36874"/>
          <a:stretch>
            <a:fillRect/>
          </a:stretch>
        </p:blipFill>
        <p:spPr bwMode="auto">
          <a:xfrm>
            <a:off x="1146175" y="3355975"/>
            <a:ext cx="127793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5"/>
          <p:cNvPicPr>
            <a:picLocks noChangeAspect="1"/>
          </p:cNvPicPr>
          <p:nvPr/>
        </p:nvPicPr>
        <p:blipFill>
          <a:blip r:embed="rId7"/>
          <a:srcRect l="17804" t="21651" r="27953" b="36874"/>
          <a:stretch>
            <a:fillRect/>
          </a:stretch>
        </p:blipFill>
        <p:spPr bwMode="auto">
          <a:xfrm>
            <a:off x="2968625" y="3355975"/>
            <a:ext cx="13414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12"/>
          <p:cNvSpPr/>
          <p:nvPr/>
        </p:nvSpPr>
        <p:spPr>
          <a:xfrm>
            <a:off x="1625600" y="3800475"/>
            <a:ext cx="1238250" cy="1392238"/>
          </a:xfrm>
          <a:custGeom>
            <a:avLst/>
            <a:gdLst>
              <a:gd name="connsiteX0" fmla="*/ 993007 w 1361932"/>
              <a:gd name="connsiteY0" fmla="*/ 0 h 1391552"/>
              <a:gd name="connsiteX1" fmla="*/ 1307332 w 1361932"/>
              <a:gd name="connsiteY1" fmla="*/ 457200 h 1391552"/>
              <a:gd name="connsiteX2" fmla="*/ 2407 w 1361932"/>
              <a:gd name="connsiteY2" fmla="*/ 1133475 h 1391552"/>
              <a:gd name="connsiteX3" fmla="*/ 983482 w 1361932"/>
              <a:gd name="connsiteY3" fmla="*/ 1371600 h 1391552"/>
              <a:gd name="connsiteX4" fmla="*/ 993007 w 1361932"/>
              <a:gd name="connsiteY4" fmla="*/ 1371600 h 139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1932" h="1391552">
                <a:moveTo>
                  <a:pt x="993007" y="0"/>
                </a:moveTo>
                <a:cubicBezTo>
                  <a:pt x="1232719" y="134144"/>
                  <a:pt x="1472432" y="268288"/>
                  <a:pt x="1307332" y="457200"/>
                </a:cubicBezTo>
                <a:cubicBezTo>
                  <a:pt x="1142232" y="646112"/>
                  <a:pt x="56382" y="981075"/>
                  <a:pt x="2407" y="1133475"/>
                </a:cubicBezTo>
                <a:cubicBezTo>
                  <a:pt x="-51568" y="1285875"/>
                  <a:pt x="818382" y="1331913"/>
                  <a:pt x="983482" y="1371600"/>
                </a:cubicBezTo>
                <a:cubicBezTo>
                  <a:pt x="1148582" y="1411287"/>
                  <a:pt x="1008882" y="1381125"/>
                  <a:pt x="993007" y="13716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24" name="Freeform 16"/>
          <p:cNvSpPr/>
          <p:nvPr/>
        </p:nvSpPr>
        <p:spPr>
          <a:xfrm>
            <a:off x="2300288" y="3879850"/>
            <a:ext cx="2262187" cy="1333500"/>
          </a:xfrm>
          <a:custGeom>
            <a:avLst/>
            <a:gdLst>
              <a:gd name="connsiteX0" fmla="*/ 1447800 w 2262420"/>
              <a:gd name="connsiteY0" fmla="*/ 0 h 1333500"/>
              <a:gd name="connsiteX1" fmla="*/ 2228850 w 2262420"/>
              <a:gd name="connsiteY1" fmla="*/ 352425 h 1333500"/>
              <a:gd name="connsiteX2" fmla="*/ 457200 w 2262420"/>
              <a:gd name="connsiteY2" fmla="*/ 485775 h 1333500"/>
              <a:gd name="connsiteX3" fmla="*/ 0 w 2262420"/>
              <a:gd name="connsiteY3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420" h="1333500">
                <a:moveTo>
                  <a:pt x="1447800" y="0"/>
                </a:moveTo>
                <a:cubicBezTo>
                  <a:pt x="1920875" y="135731"/>
                  <a:pt x="2393950" y="271463"/>
                  <a:pt x="2228850" y="352425"/>
                </a:cubicBezTo>
                <a:cubicBezTo>
                  <a:pt x="2063750" y="433388"/>
                  <a:pt x="828675" y="322263"/>
                  <a:pt x="457200" y="485775"/>
                </a:cubicBezTo>
                <a:cubicBezTo>
                  <a:pt x="85725" y="649287"/>
                  <a:pt x="42862" y="1220788"/>
                  <a:pt x="0" y="1333500"/>
                </a:cubicBez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61450" name="Content Placeholder 10"/>
          <p:cNvSpPr>
            <a:spLocks noGrp="1"/>
          </p:cNvSpPr>
          <p:nvPr>
            <p:ph sz="half" idx="1"/>
          </p:nvPr>
        </p:nvSpPr>
        <p:spPr>
          <a:xfrm>
            <a:off x="4648200" y="1143000"/>
            <a:ext cx="4495800" cy="4838700"/>
          </a:xfrm>
        </p:spPr>
        <p:txBody>
          <a:bodyPr/>
          <a:lstStyle/>
          <a:p>
            <a:r>
              <a:rPr lang="ru-RU" sz="1800" b="0" smtClean="0">
                <a:ea typeface="ＭＳ Ｐゴシック" pitchFamily="34" charset="-128"/>
              </a:rPr>
              <a:t>Необходимы </a:t>
            </a:r>
            <a:r>
              <a:rPr lang="en-US" sz="1800" b="0" smtClean="0">
                <a:ea typeface="ＭＳ Ｐゴシック" pitchFamily="34" charset="-128"/>
              </a:rPr>
              <a:t>2 GNSS </a:t>
            </a:r>
            <a:r>
              <a:rPr lang="ru-RU" sz="1800" b="0" smtClean="0">
                <a:ea typeface="ＭＳ Ｐゴシック" pitchFamily="34" charset="-128"/>
              </a:rPr>
              <a:t>антенны</a:t>
            </a:r>
            <a:endParaRPr lang="en-US" sz="1800" b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r>
              <a:rPr lang="ru-RU" sz="1800" b="0" smtClean="0">
                <a:ea typeface="ＭＳ Ｐゴシック" pitchFamily="34" charset="-128"/>
              </a:rPr>
              <a:t>Основная </a:t>
            </a:r>
            <a:r>
              <a:rPr lang="en-US" sz="1800" b="0" smtClean="0">
                <a:ea typeface="ＭＳ Ｐゴシック" pitchFamily="34" charset="-128"/>
              </a:rPr>
              <a:t>GNSS </a:t>
            </a:r>
            <a:r>
              <a:rPr lang="ru-RU" sz="1800" b="0" smtClean="0">
                <a:ea typeface="ＭＳ Ｐゴシック" pitchFamily="34" charset="-128"/>
              </a:rPr>
              <a:t>антенна подключается к разъему 1</a:t>
            </a:r>
            <a:endParaRPr lang="en-US" sz="1800" b="0" smtClean="0">
              <a:ea typeface="ＭＳ Ｐゴシック" pitchFamily="34" charset="-128"/>
            </a:endParaRPr>
          </a:p>
          <a:p>
            <a:r>
              <a:rPr lang="ru-RU" sz="1800" b="0" smtClean="0">
                <a:ea typeface="ＭＳ Ｐゴシック" pitchFamily="34" charset="-128"/>
              </a:rPr>
              <a:t>Вторая </a:t>
            </a:r>
            <a:r>
              <a:rPr lang="en-US" sz="1800" b="0" smtClean="0">
                <a:ea typeface="ＭＳ Ｐゴシック" pitchFamily="34" charset="-128"/>
              </a:rPr>
              <a:t>GNSS </a:t>
            </a:r>
            <a:r>
              <a:rPr lang="ru-RU" sz="1800" b="0" smtClean="0">
                <a:ea typeface="ＭＳ Ｐゴシック" pitchFamily="34" charset="-128"/>
              </a:rPr>
              <a:t>антенна подключается к разъему</a:t>
            </a:r>
            <a:r>
              <a:rPr lang="en-US" sz="1800" b="0" smtClean="0">
                <a:ea typeface="ＭＳ Ｐゴシック" pitchFamily="34" charset="-128"/>
              </a:rPr>
              <a:t> </a:t>
            </a:r>
            <a:r>
              <a:rPr lang="ru-RU" sz="1800" b="0" smtClean="0">
                <a:ea typeface="ＭＳ Ｐゴシック" pitchFamily="34" charset="-128"/>
              </a:rPr>
              <a:t>2</a:t>
            </a:r>
            <a:endParaRPr lang="en-US" sz="1800" b="0" smtClean="0">
              <a:ea typeface="ＭＳ Ｐゴシック" pitchFamily="34" charset="-128"/>
            </a:endParaRPr>
          </a:p>
          <a:p>
            <a:r>
              <a:rPr lang="ru-RU" sz="1800" b="0" smtClean="0">
                <a:ea typeface="ＭＳ Ｐゴシック" pitchFamily="34" charset="-128"/>
              </a:rPr>
              <a:t>Все</a:t>
            </a:r>
            <a:r>
              <a:rPr lang="en-US" sz="1800" b="0" smtClean="0">
                <a:ea typeface="ＭＳ Ｐゴシック" pitchFamily="34" charset="-128"/>
              </a:rPr>
              <a:t> 480 </a:t>
            </a:r>
            <a:r>
              <a:rPr lang="ru-RU" sz="1800" b="0" smtClean="0">
                <a:ea typeface="ＭＳ Ｐゴシック" pitchFamily="34" charset="-128"/>
              </a:rPr>
              <a:t>используются для получению оптимального решения</a:t>
            </a:r>
            <a:endParaRPr lang="en-US" sz="1800" b="0" smtClean="0">
              <a:ea typeface="ＭＳ Ｐゴシック" pitchFamily="34" charset="-128"/>
            </a:endParaRPr>
          </a:p>
          <a:p>
            <a:endParaRPr lang="en-US" sz="1800" b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Параметры курса: варианты установки антенн</a:t>
            </a:r>
          </a:p>
        </p:txBody>
      </p:sp>
      <p:pic>
        <p:nvPicPr>
          <p:cNvPr id="63490" name="Picture 2"/>
          <p:cNvPicPr>
            <a:picLocks noChangeAspect="1"/>
          </p:cNvPicPr>
          <p:nvPr/>
        </p:nvPicPr>
        <p:blipFill>
          <a:blip r:embed="rId3"/>
          <a:srcRect t="4236" r="50813" b="6352"/>
          <a:stretch>
            <a:fillRect/>
          </a:stretch>
        </p:blipFill>
        <p:spPr bwMode="auto">
          <a:xfrm>
            <a:off x="228600" y="1600200"/>
            <a:ext cx="4321175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/>
          <p:cNvPicPr>
            <a:picLocks noChangeAspect="1"/>
          </p:cNvPicPr>
          <p:nvPr/>
        </p:nvPicPr>
        <p:blipFill>
          <a:blip r:embed="rId3"/>
          <a:srcRect l="52750" t="2840" r="1315" b="5817"/>
          <a:stretch>
            <a:fillRect/>
          </a:stretch>
        </p:blipFill>
        <p:spPr bwMode="auto">
          <a:xfrm>
            <a:off x="4572000" y="1524000"/>
            <a:ext cx="39624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CENTRAL CLOUD CORRECTIONS (CCC)</a:t>
            </a:r>
            <a:endParaRPr lang="ru-RU" smtClean="0">
              <a:ea typeface="ＭＳ Ｐゴシック" pitchFamily="34" charset="-128"/>
            </a:endParaRPr>
          </a:p>
        </p:txBody>
      </p:sp>
      <p:grpSp>
        <p:nvGrpSpPr>
          <p:cNvPr id="65538" name="Group 5"/>
          <p:cNvGrpSpPr>
            <a:grpSpLocks/>
          </p:cNvGrpSpPr>
          <p:nvPr/>
        </p:nvGrpSpPr>
        <p:grpSpPr bwMode="auto">
          <a:xfrm>
            <a:off x="838200" y="1143000"/>
            <a:ext cx="7696200" cy="4724400"/>
            <a:chOff x="342900" y="1066800"/>
            <a:chExt cx="8248650" cy="4673600"/>
          </a:xfrm>
        </p:grpSpPr>
        <p:grpSp>
          <p:nvGrpSpPr>
            <p:cNvPr id="65539" name="Group 16398"/>
            <p:cNvGrpSpPr>
              <a:grpSpLocks/>
            </p:cNvGrpSpPr>
            <p:nvPr/>
          </p:nvGrpSpPr>
          <p:grpSpPr bwMode="auto">
            <a:xfrm>
              <a:off x="2266950" y="1066800"/>
              <a:ext cx="4667250" cy="3457575"/>
              <a:chOff x="2266950" y="1971674"/>
              <a:chExt cx="4667250" cy="3457639"/>
            </a:xfrm>
          </p:grpSpPr>
          <p:pic>
            <p:nvPicPr>
              <p:cNvPr id="65600" name="Picture 3" descr="C:\Users\EHall\Downloads\white-clouds-png-cloud-1979px.png"/>
              <p:cNvPicPr>
                <a:picLocks noChangeAspect="1" noChangeArrowheads="1"/>
              </p:cNvPicPr>
              <p:nvPr/>
            </p:nvPicPr>
            <p:blipFill>
              <a:blip r:embed="rId2"/>
              <a:srcRect l="8827" t="19846" r="6969" b="24309"/>
              <a:stretch>
                <a:fillRect/>
              </a:stretch>
            </p:blipFill>
            <p:spPr bwMode="auto">
              <a:xfrm>
                <a:off x="2266950" y="1971674"/>
                <a:ext cx="4667250" cy="3457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601" name="Rectangle 4"/>
              <p:cNvSpPr>
                <a:spLocks noChangeArrowheads="1"/>
              </p:cNvSpPr>
              <p:nvPr/>
            </p:nvSpPr>
            <p:spPr bwMode="auto">
              <a:xfrm>
                <a:off x="4521200" y="2743200"/>
                <a:ext cx="76200" cy="1600200"/>
              </a:xfrm>
              <a:prstGeom prst="rect">
                <a:avLst/>
              </a:prstGeom>
              <a:solidFill>
                <a:srgbClr val="FFD204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u="sng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5602" name="Rectangle 7"/>
              <p:cNvSpPr>
                <a:spLocks noChangeArrowheads="1"/>
              </p:cNvSpPr>
              <p:nvPr/>
            </p:nvSpPr>
            <p:spPr bwMode="auto">
              <a:xfrm>
                <a:off x="4191000" y="2743200"/>
                <a:ext cx="76200" cy="1600200"/>
              </a:xfrm>
              <a:prstGeom prst="rect">
                <a:avLst/>
              </a:prstGeom>
              <a:solidFill>
                <a:srgbClr val="FFD204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u="sng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5603" name="TextBox 52"/>
              <p:cNvSpPr txBox="1">
                <a:spLocks noChangeArrowheads="1"/>
              </p:cNvSpPr>
              <p:nvPr/>
            </p:nvSpPr>
            <p:spPr bwMode="auto">
              <a:xfrm>
                <a:off x="5030756" y="2305055"/>
                <a:ext cx="1377300" cy="369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b="1">
                    <a:solidFill>
                      <a:srgbClr val="00528A"/>
                    </a:solidFill>
                    <a:latin typeface="Arial" charset="0"/>
                  </a:rPr>
                  <a:t>Central CC</a:t>
                </a:r>
              </a:p>
            </p:txBody>
          </p:sp>
        </p:grpSp>
        <p:grpSp>
          <p:nvGrpSpPr>
            <p:cNvPr id="65540" name="Group 16402"/>
            <p:cNvGrpSpPr>
              <a:grpSpLocks/>
            </p:cNvGrpSpPr>
            <p:nvPr/>
          </p:nvGrpSpPr>
          <p:grpSpPr bwMode="auto">
            <a:xfrm>
              <a:off x="1216025" y="1247775"/>
              <a:ext cx="846138" cy="1914525"/>
              <a:chOff x="1216421" y="2152650"/>
              <a:chExt cx="845155" cy="1914525"/>
            </a:xfrm>
          </p:grpSpPr>
          <p:grpSp>
            <p:nvGrpSpPr>
              <p:cNvPr id="65590" name="Group 16401"/>
              <p:cNvGrpSpPr>
                <a:grpSpLocks/>
              </p:cNvGrpSpPr>
              <p:nvPr/>
            </p:nvGrpSpPr>
            <p:grpSpPr bwMode="auto">
              <a:xfrm>
                <a:off x="1216421" y="2152650"/>
                <a:ext cx="764988" cy="1914525"/>
                <a:chOff x="1216421" y="2152650"/>
                <a:chExt cx="764988" cy="1914525"/>
              </a:xfrm>
            </p:grpSpPr>
            <p:grpSp>
              <p:nvGrpSpPr>
                <p:cNvPr id="65595" name="Group 20"/>
                <p:cNvGrpSpPr>
                  <a:grpSpLocks/>
                </p:cNvGrpSpPr>
                <p:nvPr/>
              </p:nvGrpSpPr>
              <p:grpSpPr bwMode="auto">
                <a:xfrm>
                  <a:off x="1216421" y="2152650"/>
                  <a:ext cx="764988" cy="314325"/>
                  <a:chOff x="914400" y="2743200"/>
                  <a:chExt cx="764988" cy="314325"/>
                </a:xfrm>
              </p:grpSpPr>
              <p:sp>
                <p:nvSpPr>
                  <p:cNvPr id="65597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914400" y="2743200"/>
                    <a:ext cx="764988" cy="266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altLang="en-US" u="sng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5598" name="Rounded 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994872" y="2819400"/>
                    <a:ext cx="604043" cy="762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altLang="en-US" u="sng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5" name="Snip Same Side Corner Rectangle 18"/>
                  <p:cNvSpPr/>
                  <p:nvPr/>
                </p:nvSpPr>
                <p:spPr bwMode="auto">
                  <a:xfrm flipV="1">
                    <a:off x="995697" y="2951692"/>
                    <a:ext cx="601615" cy="105219"/>
                  </a:xfrm>
                  <a:prstGeom prst="snip2Same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/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u="sng" dirty="0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65596" name="Rectangle 30"/>
                <p:cNvSpPr>
                  <a:spLocks noChangeArrowheads="1"/>
                </p:cNvSpPr>
                <p:nvPr/>
              </p:nvSpPr>
              <p:spPr bwMode="auto">
                <a:xfrm>
                  <a:off x="1560815" y="2466975"/>
                  <a:ext cx="76200" cy="1600200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u="sng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5591" name="Group 16388"/>
              <p:cNvGrpSpPr>
                <a:grpSpLocks/>
              </p:cNvGrpSpPr>
              <p:nvPr/>
            </p:nvGrpSpPr>
            <p:grpSpPr bwMode="auto">
              <a:xfrm>
                <a:off x="1573722" y="2807492"/>
                <a:ext cx="487854" cy="295275"/>
                <a:chOff x="1573722" y="2807492"/>
                <a:chExt cx="487854" cy="295275"/>
              </a:xfrm>
            </p:grpSpPr>
            <p:sp>
              <p:nvSpPr>
                <p:cNvPr id="58" name="Trapezoid 16384"/>
                <p:cNvSpPr/>
                <p:nvPr/>
              </p:nvSpPr>
              <p:spPr bwMode="auto">
                <a:xfrm>
                  <a:off x="1717488" y="2805574"/>
                  <a:ext cx="343295" cy="295240"/>
                </a:xfrm>
                <a:prstGeom prst="trapezoid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u="sng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593" name="Rectangle 16387"/>
                <p:cNvSpPr>
                  <a:spLocks noChangeArrowheads="1"/>
                </p:cNvSpPr>
                <p:nvPr/>
              </p:nvSpPr>
              <p:spPr bwMode="auto">
                <a:xfrm>
                  <a:off x="1573722" y="2893217"/>
                  <a:ext cx="194657" cy="6191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u="sng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Trapezoid 36"/>
                <p:cNvSpPr/>
                <p:nvPr/>
              </p:nvSpPr>
              <p:spPr bwMode="auto">
                <a:xfrm>
                  <a:off x="1751477" y="2835411"/>
                  <a:ext cx="270218" cy="230853"/>
                </a:xfrm>
                <a:prstGeom prst="trapezoid">
                  <a:avLst/>
                </a:prstGeom>
                <a:solidFill>
                  <a:schemeClr val="bg1">
                    <a:lumMod val="9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u="sng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65541" name="Group 16400"/>
            <p:cNvGrpSpPr>
              <a:grpSpLocks/>
            </p:cNvGrpSpPr>
            <p:nvPr/>
          </p:nvGrpSpPr>
          <p:grpSpPr bwMode="auto">
            <a:xfrm>
              <a:off x="342900" y="2752725"/>
              <a:ext cx="1022350" cy="1771650"/>
              <a:chOff x="342899" y="3657664"/>
              <a:chExt cx="1023144" cy="1771650"/>
            </a:xfrm>
          </p:grpSpPr>
          <p:grpSp>
            <p:nvGrpSpPr>
              <p:cNvPr id="65581" name="Group 16399"/>
              <p:cNvGrpSpPr>
                <a:grpSpLocks/>
              </p:cNvGrpSpPr>
              <p:nvPr/>
            </p:nvGrpSpPr>
            <p:grpSpPr bwMode="auto">
              <a:xfrm>
                <a:off x="342899" y="3657664"/>
                <a:ext cx="953994" cy="1771650"/>
                <a:chOff x="342899" y="3657664"/>
                <a:chExt cx="953994" cy="1771650"/>
              </a:xfrm>
            </p:grpSpPr>
            <p:grpSp>
              <p:nvGrpSpPr>
                <p:cNvPr id="65586" name="Group 19"/>
                <p:cNvGrpSpPr>
                  <a:grpSpLocks/>
                </p:cNvGrpSpPr>
                <p:nvPr/>
              </p:nvGrpSpPr>
              <p:grpSpPr bwMode="auto">
                <a:xfrm>
                  <a:off x="342899" y="3657664"/>
                  <a:ext cx="953994" cy="171450"/>
                  <a:chOff x="533400" y="3743389"/>
                  <a:chExt cx="1334994" cy="228600"/>
                </a:xfrm>
              </p:grpSpPr>
              <p:sp>
                <p:nvSpPr>
                  <p:cNvPr id="54" name="Trapezoid 12"/>
                  <p:cNvSpPr/>
                  <p:nvPr/>
                </p:nvSpPr>
                <p:spPr bwMode="auto">
                  <a:xfrm>
                    <a:off x="533400" y="3859511"/>
                    <a:ext cx="1334379" cy="113071"/>
                  </a:xfrm>
                  <a:prstGeom prst="trapezoid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/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u="sng" dirty="0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5589" name="Rounded 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762000" y="3743389"/>
                    <a:ext cx="917388" cy="11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altLang="en-US" u="sng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5587" name="Rectangle 28"/>
                <p:cNvSpPr>
                  <a:spLocks noChangeArrowheads="1"/>
                </p:cNvSpPr>
                <p:nvPr/>
              </p:nvSpPr>
              <p:spPr bwMode="auto">
                <a:xfrm>
                  <a:off x="795943" y="3829114"/>
                  <a:ext cx="76200" cy="1600200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u="sng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5582" name="Group 38"/>
              <p:cNvGrpSpPr>
                <a:grpSpLocks/>
              </p:cNvGrpSpPr>
              <p:nvPr/>
            </p:nvGrpSpPr>
            <p:grpSpPr bwMode="auto">
              <a:xfrm>
                <a:off x="878189" y="4195762"/>
                <a:ext cx="487854" cy="295275"/>
                <a:chOff x="1573722" y="2807492"/>
                <a:chExt cx="487854" cy="295275"/>
              </a:xfrm>
            </p:grpSpPr>
            <p:sp>
              <p:nvSpPr>
                <p:cNvPr id="49" name="Trapezoid 39"/>
                <p:cNvSpPr/>
                <p:nvPr/>
              </p:nvSpPr>
              <p:spPr bwMode="auto">
                <a:xfrm>
                  <a:off x="1716136" y="2808769"/>
                  <a:ext cx="345664" cy="295240"/>
                </a:xfrm>
                <a:prstGeom prst="trapezoid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u="sng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584" name="Rectangle 40"/>
                <p:cNvSpPr>
                  <a:spLocks noChangeArrowheads="1"/>
                </p:cNvSpPr>
                <p:nvPr/>
              </p:nvSpPr>
              <p:spPr bwMode="auto">
                <a:xfrm>
                  <a:off x="1573722" y="2893217"/>
                  <a:ext cx="194657" cy="6191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u="sng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Trapezoid 41"/>
                <p:cNvSpPr/>
                <p:nvPr/>
              </p:nvSpPr>
              <p:spPr bwMode="auto">
                <a:xfrm>
                  <a:off x="1751895" y="2837037"/>
                  <a:ext cx="270741" cy="232423"/>
                </a:xfrm>
                <a:prstGeom prst="trapezoid">
                  <a:avLst/>
                </a:prstGeom>
                <a:solidFill>
                  <a:schemeClr val="bg1">
                    <a:lumMod val="9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u="sng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65542" name="Group 16412"/>
            <p:cNvGrpSpPr>
              <a:grpSpLocks/>
            </p:cNvGrpSpPr>
            <p:nvPr/>
          </p:nvGrpSpPr>
          <p:grpSpPr bwMode="auto">
            <a:xfrm>
              <a:off x="4267200" y="2197100"/>
              <a:ext cx="254000" cy="555625"/>
              <a:chOff x="4267200" y="3102767"/>
              <a:chExt cx="254000" cy="554897"/>
            </a:xfrm>
          </p:grpSpPr>
          <p:cxnSp>
            <p:nvCxnSpPr>
              <p:cNvPr id="65579" name="Straight Arrow Connector 16390"/>
              <p:cNvCxnSpPr>
                <a:cxnSpLocks noChangeShapeType="1"/>
              </p:cNvCxnSpPr>
              <p:nvPr/>
            </p:nvCxnSpPr>
            <p:spPr bwMode="auto">
              <a:xfrm flipH="1" flipV="1">
                <a:off x="4267200" y="3102767"/>
                <a:ext cx="254000" cy="311977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65580" name="Straight Arrow Connector 16392"/>
              <p:cNvCxnSpPr>
                <a:cxnSpLocks noChangeShapeType="1"/>
              </p:cNvCxnSpPr>
              <p:nvPr/>
            </p:nvCxnSpPr>
            <p:spPr bwMode="auto">
              <a:xfrm flipH="1">
                <a:off x="4267200" y="3414744"/>
                <a:ext cx="254000" cy="2429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cxnSp>
          <p:nvCxnSpPr>
            <p:cNvPr id="65543" name="Elbow Connector 46"/>
            <p:cNvCxnSpPr>
              <a:cxnSpLocks noChangeShapeType="1"/>
            </p:cNvCxnSpPr>
            <p:nvPr/>
          </p:nvCxnSpPr>
          <p:spPr bwMode="auto">
            <a:xfrm rot="10800000">
              <a:off x="2062163" y="2066925"/>
              <a:ext cx="2128837" cy="147638"/>
            </a:xfrm>
            <a:prstGeom prst="bentConnector3">
              <a:avLst>
                <a:gd name="adj1" fmla="val 50000"/>
              </a:avLst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65544" name="Elbow Connector 48"/>
            <p:cNvCxnSpPr>
              <a:cxnSpLocks noChangeShapeType="1"/>
              <a:endCxn id="49" idx="3"/>
            </p:cNvCxnSpPr>
            <p:nvPr/>
          </p:nvCxnSpPr>
          <p:spPr bwMode="auto">
            <a:xfrm rot="10800000" flipV="1">
              <a:off x="1328738" y="2738438"/>
              <a:ext cx="2862262" cy="700087"/>
            </a:xfrm>
            <a:prstGeom prst="bentConnector3">
              <a:avLst>
                <a:gd name="adj1" fmla="val 50000"/>
              </a:avLst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grpSp>
          <p:nvGrpSpPr>
            <p:cNvPr id="65545" name="Group 16411"/>
            <p:cNvGrpSpPr>
              <a:grpSpLocks/>
            </p:cNvGrpSpPr>
            <p:nvPr/>
          </p:nvGrpSpPr>
          <p:grpSpPr bwMode="auto">
            <a:xfrm>
              <a:off x="7010400" y="1446213"/>
              <a:ext cx="1295400" cy="1506537"/>
              <a:chOff x="7010400" y="2350532"/>
              <a:chExt cx="1295400" cy="1507157"/>
            </a:xfrm>
          </p:grpSpPr>
          <p:grpSp>
            <p:nvGrpSpPr>
              <p:cNvPr id="65570" name="Group 16410"/>
              <p:cNvGrpSpPr>
                <a:grpSpLocks/>
              </p:cNvGrpSpPr>
              <p:nvPr/>
            </p:nvGrpSpPr>
            <p:grpSpPr bwMode="auto">
              <a:xfrm>
                <a:off x="7010400" y="2838450"/>
                <a:ext cx="1295400" cy="1019239"/>
                <a:chOff x="7010400" y="2838450"/>
                <a:chExt cx="1295400" cy="1019239"/>
              </a:xfrm>
            </p:grpSpPr>
            <p:grpSp>
              <p:nvGrpSpPr>
                <p:cNvPr id="65572" name="Group 16409"/>
                <p:cNvGrpSpPr>
                  <a:grpSpLocks/>
                </p:cNvGrpSpPr>
                <p:nvPr/>
              </p:nvGrpSpPr>
              <p:grpSpPr bwMode="auto">
                <a:xfrm>
                  <a:off x="7010400" y="2964244"/>
                  <a:ext cx="1295400" cy="893445"/>
                  <a:chOff x="7010400" y="2964244"/>
                  <a:chExt cx="1295400" cy="893445"/>
                </a:xfrm>
              </p:grpSpPr>
              <p:cxnSp>
                <p:nvCxnSpPr>
                  <p:cNvPr id="42" name="Straight Connector 65"/>
                  <p:cNvCxnSpPr/>
                  <p:nvPr/>
                </p:nvCxnSpPr>
                <p:spPr bwMode="auto">
                  <a:xfrm>
                    <a:off x="7708496" y="3009445"/>
                    <a:ext cx="15313" cy="73369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889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35921" dir="2700000" algn="ctr" rotWithShape="0">
                      <a:schemeClr val="bg2">
                        <a:lumMod val="50000"/>
                      </a:schemeClr>
                    </a:outerShdw>
                  </a:effectLst>
                  <a:extLst/>
                </p:spPr>
              </p:cxnSp>
              <p:cxnSp>
                <p:nvCxnSpPr>
                  <p:cNvPr id="43" name="Straight Connector 8"/>
                  <p:cNvCxnSpPr/>
                  <p:nvPr/>
                </p:nvCxnSpPr>
                <p:spPr bwMode="auto">
                  <a:xfrm flipH="1">
                    <a:off x="7010899" y="2963884"/>
                    <a:ext cx="712909" cy="89394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889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35921" dir="2700000" algn="ctr" rotWithShape="0">
                      <a:schemeClr val="bg2">
                        <a:lumMod val="50000"/>
                      </a:schemeClr>
                    </a:outerShdw>
                  </a:effectLst>
                  <a:extLst/>
                </p:spPr>
              </p:cxnSp>
              <p:cxnSp>
                <p:nvCxnSpPr>
                  <p:cNvPr id="44" name="Straight Connector 11"/>
                  <p:cNvCxnSpPr/>
                  <p:nvPr/>
                </p:nvCxnSpPr>
                <p:spPr bwMode="auto">
                  <a:xfrm>
                    <a:off x="7696585" y="2971740"/>
                    <a:ext cx="609121" cy="85780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889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35921" dir="2700000" algn="ctr" rotWithShape="0">
                      <a:schemeClr val="bg2">
                        <a:lumMod val="50000"/>
                      </a:schemeClr>
                    </a:outerShdw>
                  </a:effectLst>
                  <a:extLst/>
                </p:spPr>
              </p:cxnSp>
            </p:grpSp>
            <p:grpSp>
              <p:nvGrpSpPr>
                <p:cNvPr id="65573" name="Group 25"/>
                <p:cNvGrpSpPr>
                  <a:grpSpLocks/>
                </p:cNvGrpSpPr>
                <p:nvPr/>
              </p:nvGrpSpPr>
              <p:grpSpPr bwMode="auto">
                <a:xfrm>
                  <a:off x="7217709" y="2838450"/>
                  <a:ext cx="953994" cy="171450"/>
                  <a:chOff x="533400" y="3743389"/>
                  <a:chExt cx="1334994" cy="228600"/>
                </a:xfrm>
              </p:grpSpPr>
              <p:sp>
                <p:nvSpPr>
                  <p:cNvPr id="40" name="Trapezoid 26"/>
                  <p:cNvSpPr/>
                  <p:nvPr/>
                </p:nvSpPr>
                <p:spPr bwMode="auto">
                  <a:xfrm>
                    <a:off x="534474" y="3856170"/>
                    <a:ext cx="1333343" cy="115213"/>
                  </a:xfrm>
                  <a:prstGeom prst="trapezoid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/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u="sng" dirty="0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5575" name="Rounded 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2000" y="3743389"/>
                    <a:ext cx="917388" cy="11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altLang="en-US" u="sng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65571" name="TextBox 16395"/>
              <p:cNvSpPr txBox="1">
                <a:spLocks noChangeArrowheads="1"/>
              </p:cNvSpPr>
              <p:nvPr/>
            </p:nvSpPr>
            <p:spPr bwMode="auto">
              <a:xfrm>
                <a:off x="7321738" y="2350532"/>
                <a:ext cx="885117" cy="338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000000"/>
                    </a:solidFill>
                    <a:latin typeface="Arial" charset="0"/>
                  </a:rPr>
                  <a:t>SP90m</a:t>
                </a:r>
              </a:p>
            </p:txBody>
          </p:sp>
        </p:grpSp>
        <p:cxnSp>
          <p:nvCxnSpPr>
            <p:cNvPr id="65546" name="Elbow Connector 16383"/>
            <p:cNvCxnSpPr>
              <a:cxnSpLocks noChangeShapeType="1"/>
              <a:stCxn id="40" idx="1"/>
            </p:cNvCxnSpPr>
            <p:nvPr/>
          </p:nvCxnSpPr>
          <p:spPr bwMode="auto">
            <a:xfrm rot="10800000" flipV="1">
              <a:off x="4597400" y="2062163"/>
              <a:ext cx="2630488" cy="447675"/>
            </a:xfrm>
            <a:prstGeom prst="bentConnector3">
              <a:avLst>
                <a:gd name="adj1" fmla="val 50000"/>
              </a:avLst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grpSp>
          <p:nvGrpSpPr>
            <p:cNvPr id="65547" name="Group 72"/>
            <p:cNvGrpSpPr>
              <a:grpSpLocks/>
            </p:cNvGrpSpPr>
            <p:nvPr/>
          </p:nvGrpSpPr>
          <p:grpSpPr bwMode="auto">
            <a:xfrm>
              <a:off x="7296150" y="3376613"/>
              <a:ext cx="1295400" cy="1506537"/>
              <a:chOff x="7010400" y="2350532"/>
              <a:chExt cx="1295400" cy="1507157"/>
            </a:xfrm>
          </p:grpSpPr>
          <p:grpSp>
            <p:nvGrpSpPr>
              <p:cNvPr id="65561" name="Group 73"/>
              <p:cNvGrpSpPr>
                <a:grpSpLocks/>
              </p:cNvGrpSpPr>
              <p:nvPr/>
            </p:nvGrpSpPr>
            <p:grpSpPr bwMode="auto">
              <a:xfrm>
                <a:off x="7010400" y="2838450"/>
                <a:ext cx="1295400" cy="1019239"/>
                <a:chOff x="7010400" y="2838450"/>
                <a:chExt cx="1295400" cy="1019239"/>
              </a:xfrm>
            </p:grpSpPr>
            <p:grpSp>
              <p:nvGrpSpPr>
                <p:cNvPr id="65563" name="Group 75"/>
                <p:cNvGrpSpPr>
                  <a:grpSpLocks/>
                </p:cNvGrpSpPr>
                <p:nvPr/>
              </p:nvGrpSpPr>
              <p:grpSpPr bwMode="auto">
                <a:xfrm>
                  <a:off x="7010400" y="2964244"/>
                  <a:ext cx="1295400" cy="893445"/>
                  <a:chOff x="7010400" y="2964244"/>
                  <a:chExt cx="1295400" cy="893445"/>
                </a:xfrm>
              </p:grpSpPr>
              <p:cxnSp>
                <p:nvCxnSpPr>
                  <p:cNvPr id="33" name="Straight Connector 79"/>
                  <p:cNvCxnSpPr/>
                  <p:nvPr/>
                </p:nvCxnSpPr>
                <p:spPr bwMode="auto">
                  <a:xfrm>
                    <a:off x="7708590" y="3009103"/>
                    <a:ext cx="15313" cy="7336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889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35921" dir="2700000" algn="ctr" rotWithShape="0">
                      <a:schemeClr val="bg2">
                        <a:lumMod val="50000"/>
                      </a:schemeClr>
                    </a:outerShdw>
                  </a:effectLst>
                  <a:extLst/>
                </p:spPr>
              </p:cxnSp>
              <p:cxnSp>
                <p:nvCxnSpPr>
                  <p:cNvPr id="34" name="Straight Connector 80"/>
                  <p:cNvCxnSpPr/>
                  <p:nvPr/>
                </p:nvCxnSpPr>
                <p:spPr bwMode="auto">
                  <a:xfrm flipH="1">
                    <a:off x="7010994" y="2963542"/>
                    <a:ext cx="712909" cy="8939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889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35921" dir="2700000" algn="ctr" rotWithShape="0">
                      <a:schemeClr val="bg2">
                        <a:lumMod val="50000"/>
                      </a:schemeClr>
                    </a:outerShdw>
                  </a:effectLst>
                  <a:extLst/>
                </p:spPr>
              </p:cxnSp>
              <p:cxnSp>
                <p:nvCxnSpPr>
                  <p:cNvPr id="35" name="Straight Connector 81"/>
                  <p:cNvCxnSpPr/>
                  <p:nvPr/>
                </p:nvCxnSpPr>
                <p:spPr bwMode="auto">
                  <a:xfrm>
                    <a:off x="7696679" y="2971397"/>
                    <a:ext cx="609121" cy="85780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889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35921" dir="2700000" algn="ctr" rotWithShape="0">
                      <a:schemeClr val="bg2">
                        <a:lumMod val="50000"/>
                      </a:schemeClr>
                    </a:outerShdw>
                  </a:effectLst>
                  <a:extLst/>
                </p:spPr>
              </p:cxnSp>
            </p:grpSp>
            <p:grpSp>
              <p:nvGrpSpPr>
                <p:cNvPr id="65564" name="Group 76"/>
                <p:cNvGrpSpPr>
                  <a:grpSpLocks/>
                </p:cNvGrpSpPr>
                <p:nvPr/>
              </p:nvGrpSpPr>
              <p:grpSpPr bwMode="auto">
                <a:xfrm>
                  <a:off x="7217709" y="2838450"/>
                  <a:ext cx="953994" cy="171450"/>
                  <a:chOff x="533400" y="3743389"/>
                  <a:chExt cx="1334994" cy="228600"/>
                </a:xfrm>
              </p:grpSpPr>
              <p:sp>
                <p:nvSpPr>
                  <p:cNvPr id="31" name="Trapezoid 77"/>
                  <p:cNvSpPr/>
                  <p:nvPr/>
                </p:nvSpPr>
                <p:spPr bwMode="auto">
                  <a:xfrm>
                    <a:off x="534606" y="3855715"/>
                    <a:ext cx="1333343" cy="115212"/>
                  </a:xfrm>
                  <a:prstGeom prst="trapezoid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/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u="sng" dirty="0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5566" name="Rounded 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762000" y="3743389"/>
                    <a:ext cx="917388" cy="11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altLang="en-US" u="sng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65562" name="TextBox 74"/>
              <p:cNvSpPr txBox="1">
                <a:spLocks noChangeArrowheads="1"/>
              </p:cNvSpPr>
              <p:nvPr/>
            </p:nvSpPr>
            <p:spPr bwMode="auto">
              <a:xfrm>
                <a:off x="7321738" y="2350532"/>
                <a:ext cx="885117" cy="338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000000"/>
                    </a:solidFill>
                    <a:latin typeface="Arial" charset="0"/>
                  </a:rPr>
                  <a:t>SP90m</a:t>
                </a:r>
              </a:p>
            </p:txBody>
          </p:sp>
        </p:grpSp>
        <p:cxnSp>
          <p:nvCxnSpPr>
            <p:cNvPr id="65548" name="Elbow Connector 82"/>
            <p:cNvCxnSpPr>
              <a:cxnSpLocks noChangeShapeType="1"/>
            </p:cNvCxnSpPr>
            <p:nvPr/>
          </p:nvCxnSpPr>
          <p:spPr bwMode="auto">
            <a:xfrm rot="10800000">
              <a:off x="4597400" y="3089275"/>
              <a:ext cx="2906713" cy="900113"/>
            </a:xfrm>
            <a:prstGeom prst="bentConnector3">
              <a:avLst>
                <a:gd name="adj1" fmla="val 50000"/>
              </a:avLst>
            </a:prstGeom>
            <a:noFill/>
            <a:ln w="25400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  <p:grpSp>
          <p:nvGrpSpPr>
            <p:cNvPr id="65549" name="Group 84"/>
            <p:cNvGrpSpPr>
              <a:grpSpLocks/>
            </p:cNvGrpSpPr>
            <p:nvPr/>
          </p:nvGrpSpPr>
          <p:grpSpPr bwMode="auto">
            <a:xfrm>
              <a:off x="1352550" y="3968750"/>
              <a:ext cx="1023938" cy="1771650"/>
              <a:chOff x="342899" y="3657664"/>
              <a:chExt cx="1023144" cy="1771650"/>
            </a:xfrm>
          </p:grpSpPr>
          <p:grpSp>
            <p:nvGrpSpPr>
              <p:cNvPr id="65552" name="Group 85"/>
              <p:cNvGrpSpPr>
                <a:grpSpLocks/>
              </p:cNvGrpSpPr>
              <p:nvPr/>
            </p:nvGrpSpPr>
            <p:grpSpPr bwMode="auto">
              <a:xfrm>
                <a:off x="342899" y="3657664"/>
                <a:ext cx="953994" cy="1771650"/>
                <a:chOff x="342899" y="3657664"/>
                <a:chExt cx="953994" cy="1771650"/>
              </a:xfrm>
            </p:grpSpPr>
            <p:grpSp>
              <p:nvGrpSpPr>
                <p:cNvPr id="65557" name="Group 90"/>
                <p:cNvGrpSpPr>
                  <a:grpSpLocks/>
                </p:cNvGrpSpPr>
                <p:nvPr/>
              </p:nvGrpSpPr>
              <p:grpSpPr bwMode="auto">
                <a:xfrm>
                  <a:off x="342899" y="3657664"/>
                  <a:ext cx="953994" cy="171450"/>
                  <a:chOff x="533400" y="3743389"/>
                  <a:chExt cx="1334994" cy="228600"/>
                </a:xfrm>
              </p:grpSpPr>
              <p:sp>
                <p:nvSpPr>
                  <p:cNvPr id="25" name="Trapezoid 92"/>
                  <p:cNvSpPr/>
                  <p:nvPr/>
                </p:nvSpPr>
                <p:spPr bwMode="auto">
                  <a:xfrm>
                    <a:off x="532439" y="3858827"/>
                    <a:ext cx="1334688" cy="113071"/>
                  </a:xfrm>
                  <a:prstGeom prst="trapezoid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/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u="sng" dirty="0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5560" name="Rounded 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762000" y="3743389"/>
                    <a:ext cx="917388" cy="11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altLang="en-US" u="sng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5558" name="Rectangle 91"/>
                <p:cNvSpPr>
                  <a:spLocks noChangeArrowheads="1"/>
                </p:cNvSpPr>
                <p:nvPr/>
              </p:nvSpPr>
              <p:spPr bwMode="auto">
                <a:xfrm>
                  <a:off x="795943" y="3829114"/>
                  <a:ext cx="76200" cy="1600200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u="sng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5553" name="Group 86"/>
              <p:cNvGrpSpPr>
                <a:grpSpLocks/>
              </p:cNvGrpSpPr>
              <p:nvPr/>
            </p:nvGrpSpPr>
            <p:grpSpPr bwMode="auto">
              <a:xfrm>
                <a:off x="878189" y="4195762"/>
                <a:ext cx="487854" cy="295275"/>
                <a:chOff x="1573722" y="2807492"/>
                <a:chExt cx="487854" cy="295275"/>
              </a:xfrm>
            </p:grpSpPr>
            <p:sp>
              <p:nvSpPr>
                <p:cNvPr id="20" name="Trapezoid 87"/>
                <p:cNvSpPr/>
                <p:nvPr/>
              </p:nvSpPr>
              <p:spPr bwMode="auto">
                <a:xfrm>
                  <a:off x="1716099" y="2808257"/>
                  <a:ext cx="345128" cy="295240"/>
                </a:xfrm>
                <a:prstGeom prst="trapezoid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u="sng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555" name="Rectangle 88"/>
                <p:cNvSpPr>
                  <a:spLocks noChangeArrowheads="1"/>
                </p:cNvSpPr>
                <p:nvPr/>
              </p:nvSpPr>
              <p:spPr bwMode="auto">
                <a:xfrm>
                  <a:off x="1573722" y="2893217"/>
                  <a:ext cx="194657" cy="6191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u="sng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2" name="Trapezoid 89"/>
                <p:cNvSpPr/>
                <p:nvPr/>
              </p:nvSpPr>
              <p:spPr bwMode="auto">
                <a:xfrm>
                  <a:off x="1751802" y="2836524"/>
                  <a:ext cx="270321" cy="232423"/>
                </a:xfrm>
                <a:prstGeom prst="trapezoid">
                  <a:avLst/>
                </a:prstGeom>
                <a:solidFill>
                  <a:schemeClr val="bg1">
                    <a:lumMod val="9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u="sng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</p:grpSp>
        <p:cxnSp>
          <p:nvCxnSpPr>
            <p:cNvPr id="65550" name="Elbow Connector 94"/>
            <p:cNvCxnSpPr>
              <a:cxnSpLocks noChangeShapeType="1"/>
              <a:endCxn id="20" idx="3"/>
            </p:cNvCxnSpPr>
            <p:nvPr/>
          </p:nvCxnSpPr>
          <p:spPr bwMode="auto">
            <a:xfrm rot="10800000" flipV="1">
              <a:off x="2339975" y="3089275"/>
              <a:ext cx="1847850" cy="1565275"/>
            </a:xfrm>
            <a:prstGeom prst="bentConnector3">
              <a:avLst>
                <a:gd name="adj1" fmla="val 50000"/>
              </a:avLst>
            </a:prstGeom>
            <a:noFill/>
            <a:ln w="25400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  <p:cxnSp>
          <p:nvCxnSpPr>
            <p:cNvPr id="65551" name="Straight Arrow Connector 33"/>
            <p:cNvCxnSpPr>
              <a:cxnSpLocks noChangeShapeType="1"/>
            </p:cNvCxnSpPr>
            <p:nvPr/>
          </p:nvCxnSpPr>
          <p:spPr bwMode="auto">
            <a:xfrm flipH="1">
              <a:off x="4267200" y="3089275"/>
              <a:ext cx="2540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7924800" cy="746125"/>
          </a:xfrm>
        </p:spPr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SP90м основные характеристики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59436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Новый 480-канальный ASIC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GPS, GLONASS, BeiDou, Galileo, QZSS, SBAS,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0" smtClean="0">
                <a:ea typeface="ＭＳ Ｐゴシック" pitchFamily="34" charset="-128"/>
              </a:rPr>
              <a:t>	</a:t>
            </a:r>
            <a:r>
              <a:rPr lang="ru-RU" sz="2000" b="0" smtClean="0">
                <a:ea typeface="ＭＳ Ｐゴシック" pitchFamily="34" charset="-128"/>
              </a:rPr>
              <a:t>IRNSS, L-Band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Встроенная память 8 GB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Поддержка внешних USB накопителей или жестких</a:t>
            </a:r>
            <a:r>
              <a:rPr lang="en-US" sz="2000" b="0" smtClean="0">
                <a:ea typeface="ＭＳ Ｐゴシック" pitchFamily="34" charset="-128"/>
              </a:rPr>
              <a:t> </a:t>
            </a:r>
            <a:r>
              <a:rPr lang="ru-RU" sz="2000" b="0" smtClean="0">
                <a:ea typeface="ＭＳ Ｐゴシック" pitchFamily="34" charset="-128"/>
              </a:rPr>
              <a:t>дисков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Технология Z-Blade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NTRIP Server/Caster (опционально)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3.5G GSM/UMTS модем с CSD режимом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WiFi Точка доступа и/или клиент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Bluetooth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RJ-45 Full Duplex 10/100 Base TX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Web-интерфейс на русском языке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Рабочие температуры: от -40ºC до +65ºC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Степень защиты IP67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ATL файлы для регистрации неисправностей</a:t>
            </a:r>
          </a:p>
          <a:p>
            <a:pPr>
              <a:lnSpc>
                <a:spcPct val="80000"/>
              </a:lnSpc>
            </a:pPr>
            <a:r>
              <a:rPr lang="ru-RU" sz="2000" b="0" smtClean="0">
                <a:ea typeface="ＭＳ Ｐゴシック" pitchFamily="34" charset="-128"/>
              </a:rPr>
              <a:t>OLED дисплей</a:t>
            </a:r>
          </a:p>
        </p:txBody>
      </p:sp>
      <p:pic>
        <p:nvPicPr>
          <p:cNvPr id="126980" name="Picture 6" descr="C:\Users\jpietru\Desktop\zBLADE_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029200"/>
            <a:ext cx="7556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6" descr="C:\Users\jpietru\Desktop\Anti_thef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3525" y="502920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Передача УКВ поправок на одной частоте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2" name="Content Placeholder 10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876800" cy="2819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ru-RU" sz="1800" b="0" smtClean="0">
                <a:ea typeface="ＭＳ Ｐゴシック" pitchFamily="34" charset="-128"/>
              </a:rPr>
              <a:t>Создание УКВ </a:t>
            </a:r>
            <a:r>
              <a:rPr lang="en-US" sz="1800" b="0" smtClean="0">
                <a:ea typeface="ＭＳ Ｐゴシック" pitchFamily="34" charset="-128"/>
              </a:rPr>
              <a:t>RTK </a:t>
            </a:r>
            <a:r>
              <a:rPr lang="ru-RU" sz="1800" b="0" smtClean="0">
                <a:ea typeface="ＭＳ Ｐゴシック" pitchFamily="34" charset="-128"/>
              </a:rPr>
              <a:t>сетей</a:t>
            </a:r>
          </a:p>
          <a:p>
            <a:pPr>
              <a:lnSpc>
                <a:spcPct val="120000"/>
              </a:lnSpc>
            </a:pPr>
            <a:r>
              <a:rPr lang="ru-RU" sz="1800" b="0" smtClean="0">
                <a:ea typeface="ＭＳ Ｐゴシック" pitchFamily="34" charset="-128"/>
              </a:rPr>
              <a:t>Нет необходимости перемещать базы</a:t>
            </a:r>
          </a:p>
          <a:p>
            <a:pPr>
              <a:lnSpc>
                <a:spcPct val="120000"/>
              </a:lnSpc>
            </a:pPr>
            <a:r>
              <a:rPr lang="ru-RU" sz="1800" b="0" smtClean="0">
                <a:ea typeface="ＭＳ Ｐゴシック" pitchFamily="34" charset="-128"/>
              </a:rPr>
              <a:t>Автоматический выбор лучшей базы</a:t>
            </a:r>
          </a:p>
          <a:p>
            <a:pPr>
              <a:lnSpc>
                <a:spcPct val="120000"/>
              </a:lnSpc>
            </a:pPr>
            <a:r>
              <a:rPr lang="ru-RU" sz="1800" b="0" smtClean="0">
                <a:ea typeface="ＭＳ Ｐゴシック" pitchFamily="34" charset="-128"/>
              </a:rPr>
              <a:t>Повышается производительность работ</a:t>
            </a:r>
            <a:endParaRPr lang="en-US" sz="1800" b="0" smtClean="0">
              <a:ea typeface="ＭＳ Ｐゴシック" pitchFamily="34" charset="-128"/>
            </a:endParaRPr>
          </a:p>
          <a:p>
            <a:pPr>
              <a:lnSpc>
                <a:spcPct val="120000"/>
              </a:lnSpc>
            </a:pPr>
            <a:r>
              <a:rPr lang="ru-RU" sz="1800" b="0" smtClean="0">
                <a:ea typeface="ＭＳ Ｐゴシック" pitchFamily="34" charset="-128"/>
              </a:rPr>
              <a:t>До трех баз в одном кластере</a:t>
            </a:r>
          </a:p>
          <a:p>
            <a:pPr>
              <a:lnSpc>
                <a:spcPct val="120000"/>
              </a:lnSpc>
            </a:pPr>
            <a:r>
              <a:rPr lang="ru-RU" sz="1800" b="0" smtClean="0">
                <a:ea typeface="ＭＳ Ｐゴシック" pitchFamily="34" charset="-128"/>
              </a:rPr>
              <a:t>Возможность настроек нескольких кластеров</a:t>
            </a:r>
            <a:endParaRPr lang="en-US" sz="1800" b="0" smtClean="0">
              <a:ea typeface="ＭＳ Ｐゴシック" pitchFamily="34" charset="-128"/>
            </a:endParaRPr>
          </a:p>
          <a:p>
            <a:pPr>
              <a:lnSpc>
                <a:spcPct val="120000"/>
              </a:lnSpc>
            </a:pPr>
            <a:r>
              <a:rPr lang="ru-RU" sz="1800" b="0" smtClean="0">
                <a:ea typeface="ＭＳ Ｐゴシック" pitchFamily="34" charset="-128"/>
              </a:rPr>
              <a:t>Все базы работают на одной частоте</a:t>
            </a:r>
            <a:endParaRPr lang="en-US" sz="1800" b="0" smtClean="0">
              <a:ea typeface="ＭＳ Ｐゴシック" pitchFamily="34" charset="-128"/>
            </a:endParaRPr>
          </a:p>
          <a:p>
            <a:pPr>
              <a:lnSpc>
                <a:spcPct val="120000"/>
              </a:lnSpc>
            </a:pPr>
            <a:endParaRPr lang="en-US" smtClean="0">
              <a:ea typeface="ＭＳ Ｐゴシック" pitchFamily="34" charset="-128"/>
            </a:endParaRPr>
          </a:p>
        </p:txBody>
      </p:sp>
      <p:grpSp>
        <p:nvGrpSpPr>
          <p:cNvPr id="66563" name="Group 4"/>
          <p:cNvGrpSpPr>
            <a:grpSpLocks/>
          </p:cNvGrpSpPr>
          <p:nvPr/>
        </p:nvGrpSpPr>
        <p:grpSpPr bwMode="auto">
          <a:xfrm>
            <a:off x="4773613" y="1295400"/>
            <a:ext cx="2617787" cy="2457450"/>
            <a:chOff x="4586514" y="1088570"/>
            <a:chExt cx="2027646" cy="1863634"/>
          </a:xfrm>
        </p:grpSpPr>
        <p:grpSp>
          <p:nvGrpSpPr>
            <p:cNvPr id="66576" name="Group 13"/>
            <p:cNvGrpSpPr>
              <a:grpSpLocks/>
            </p:cNvGrpSpPr>
            <p:nvPr/>
          </p:nvGrpSpPr>
          <p:grpSpPr bwMode="auto">
            <a:xfrm>
              <a:off x="5014684" y="1763484"/>
              <a:ext cx="1190172" cy="1188720"/>
              <a:chOff x="4586514" y="1088570"/>
              <a:chExt cx="1190172" cy="118872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4586252" y="1089043"/>
                <a:ext cx="1190274" cy="1188247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 dirty="0"/>
              </a:p>
            </p:txBody>
          </p:sp>
          <p:sp>
            <p:nvSpPr>
              <p:cNvPr id="16" name="Multiply 15"/>
              <p:cNvSpPr/>
              <p:nvPr/>
            </p:nvSpPr>
            <p:spPr>
              <a:xfrm>
                <a:off x="5108841" y="1581437"/>
                <a:ext cx="183214" cy="182992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 dirty="0"/>
              </a:p>
            </p:txBody>
          </p:sp>
          <p:sp>
            <p:nvSpPr>
              <p:cNvPr id="66587" name="TextBox 16"/>
              <p:cNvSpPr txBox="1">
                <a:spLocks noChangeArrowheads="1"/>
              </p:cNvSpPr>
              <p:nvPr/>
            </p:nvSpPr>
            <p:spPr bwMode="gray">
              <a:xfrm>
                <a:off x="4760682" y="1677128"/>
                <a:ext cx="899886" cy="280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1920" tIns="60960" rIns="121920" bIns="60960">
                <a:spAutoFit/>
              </a:bodyPr>
              <a:lstStyle/>
              <a:p>
                <a:pPr algn="ctr"/>
                <a:r>
                  <a:rPr lang="en-US" sz="1600" u="sng">
                    <a:solidFill>
                      <a:srgbClr val="2F95D2"/>
                    </a:solidFill>
                    <a:latin typeface="Arial" charset="0"/>
                  </a:rPr>
                  <a:t>Base 3</a:t>
                </a:r>
              </a:p>
            </p:txBody>
          </p:sp>
        </p:grpSp>
        <p:grpSp>
          <p:nvGrpSpPr>
            <p:cNvPr id="66577" name="Group 9"/>
            <p:cNvGrpSpPr>
              <a:grpSpLocks/>
            </p:cNvGrpSpPr>
            <p:nvPr/>
          </p:nvGrpSpPr>
          <p:grpSpPr bwMode="auto">
            <a:xfrm>
              <a:off x="5423988" y="1088570"/>
              <a:ext cx="1190172" cy="1188720"/>
              <a:chOff x="4586514" y="1088570"/>
              <a:chExt cx="1190172" cy="1188720"/>
            </a:xfrm>
          </p:grpSpPr>
          <p:sp>
            <p:nvSpPr>
              <p:cNvPr id="12" name="Oval 10"/>
              <p:cNvSpPr/>
              <p:nvPr/>
            </p:nvSpPr>
            <p:spPr>
              <a:xfrm>
                <a:off x="4586412" y="1088570"/>
                <a:ext cx="1190274" cy="118824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 dirty="0"/>
              </a:p>
            </p:txBody>
          </p:sp>
          <p:sp>
            <p:nvSpPr>
              <p:cNvPr id="13" name="Multiply 11"/>
              <p:cNvSpPr/>
              <p:nvPr/>
            </p:nvSpPr>
            <p:spPr>
              <a:xfrm>
                <a:off x="5109002" y="1580965"/>
                <a:ext cx="183213" cy="182992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 dirty="0"/>
              </a:p>
            </p:txBody>
          </p:sp>
          <p:sp>
            <p:nvSpPr>
              <p:cNvPr id="66584" name="TextBox 13"/>
              <p:cNvSpPr txBox="1">
                <a:spLocks noChangeArrowheads="1"/>
              </p:cNvSpPr>
              <p:nvPr/>
            </p:nvSpPr>
            <p:spPr bwMode="gray">
              <a:xfrm>
                <a:off x="4760682" y="1677128"/>
                <a:ext cx="899886" cy="280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1920" tIns="60960" rIns="121920" bIns="60960">
                <a:spAutoFit/>
              </a:bodyPr>
              <a:lstStyle/>
              <a:p>
                <a:pPr algn="ctr"/>
                <a:r>
                  <a:rPr lang="en-US" sz="1600" u="sng">
                    <a:solidFill>
                      <a:srgbClr val="2F95D2"/>
                    </a:solidFill>
                    <a:latin typeface="Arial" charset="0"/>
                  </a:rPr>
                  <a:t>Base 2</a:t>
                </a:r>
              </a:p>
            </p:txBody>
          </p:sp>
        </p:grpSp>
        <p:grpSp>
          <p:nvGrpSpPr>
            <p:cNvPr id="66578" name="Group 8"/>
            <p:cNvGrpSpPr>
              <a:grpSpLocks/>
            </p:cNvGrpSpPr>
            <p:nvPr/>
          </p:nvGrpSpPr>
          <p:grpSpPr bwMode="auto">
            <a:xfrm>
              <a:off x="4586514" y="1088570"/>
              <a:ext cx="1190172" cy="1188720"/>
              <a:chOff x="4586514" y="1088570"/>
              <a:chExt cx="1190172" cy="1188720"/>
            </a:xfrm>
          </p:grpSpPr>
          <p:sp>
            <p:nvSpPr>
              <p:cNvPr id="9" name="Oval 3"/>
              <p:cNvSpPr/>
              <p:nvPr/>
            </p:nvSpPr>
            <p:spPr>
              <a:xfrm>
                <a:off x="4586514" y="1088570"/>
                <a:ext cx="1190274" cy="118824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 dirty="0"/>
              </a:p>
            </p:txBody>
          </p:sp>
          <p:sp>
            <p:nvSpPr>
              <p:cNvPr id="10" name="Multiply 5"/>
              <p:cNvSpPr/>
              <p:nvPr/>
            </p:nvSpPr>
            <p:spPr>
              <a:xfrm>
                <a:off x="5109103" y="1580965"/>
                <a:ext cx="183214" cy="182992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 dirty="0"/>
              </a:p>
            </p:txBody>
          </p:sp>
          <p:sp>
            <p:nvSpPr>
              <p:cNvPr id="66581" name="TextBox 10"/>
              <p:cNvSpPr txBox="1">
                <a:spLocks noChangeArrowheads="1"/>
              </p:cNvSpPr>
              <p:nvPr/>
            </p:nvSpPr>
            <p:spPr bwMode="gray">
              <a:xfrm>
                <a:off x="4760682" y="1677128"/>
                <a:ext cx="899886" cy="280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1920" tIns="60960" rIns="121920" bIns="60960">
                <a:spAutoFit/>
              </a:bodyPr>
              <a:lstStyle/>
              <a:p>
                <a:pPr algn="ctr"/>
                <a:r>
                  <a:rPr lang="en-US" sz="1600" u="sng">
                    <a:solidFill>
                      <a:srgbClr val="2F95D2"/>
                    </a:solidFill>
                    <a:latin typeface="Arial" charset="0"/>
                  </a:rPr>
                  <a:t>Base 1</a:t>
                </a:r>
              </a:p>
            </p:txBody>
          </p:sp>
        </p:grpSp>
      </p:grpSp>
      <p:grpSp>
        <p:nvGrpSpPr>
          <p:cNvPr id="66564" name="Group 17"/>
          <p:cNvGrpSpPr>
            <a:grpSpLocks/>
          </p:cNvGrpSpPr>
          <p:nvPr/>
        </p:nvGrpSpPr>
        <p:grpSpPr bwMode="auto">
          <a:xfrm>
            <a:off x="4941888" y="3997325"/>
            <a:ext cx="1536700" cy="1566863"/>
            <a:chOff x="4586514" y="1088570"/>
            <a:chExt cx="1190172" cy="1188720"/>
          </a:xfrm>
        </p:grpSpPr>
        <p:sp>
          <p:nvSpPr>
            <p:cNvPr id="19" name="Oval 18"/>
            <p:cNvSpPr/>
            <p:nvPr/>
          </p:nvSpPr>
          <p:spPr>
            <a:xfrm>
              <a:off x="4586514" y="1088570"/>
              <a:ext cx="1190172" cy="118872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 dirty="0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5109058" y="1581160"/>
              <a:ext cx="183198" cy="183065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 dirty="0"/>
            </a:p>
          </p:txBody>
        </p:sp>
        <p:sp>
          <p:nvSpPr>
            <p:cNvPr id="66575" name="TextBox 20"/>
            <p:cNvSpPr txBox="1">
              <a:spLocks noChangeArrowheads="1"/>
            </p:cNvSpPr>
            <p:nvPr/>
          </p:nvSpPr>
          <p:spPr bwMode="gray">
            <a:xfrm>
              <a:off x="4760682" y="1677128"/>
              <a:ext cx="899886" cy="28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20" tIns="60960" rIns="121920" bIns="60960">
              <a:spAutoFit/>
            </a:bodyPr>
            <a:lstStyle/>
            <a:p>
              <a:pPr algn="ctr"/>
              <a:r>
                <a:rPr lang="en-US" sz="1600" u="sng">
                  <a:solidFill>
                    <a:srgbClr val="2F95D2"/>
                  </a:solidFill>
                  <a:latin typeface="Arial" charset="0"/>
                </a:rPr>
                <a:t>Base 1</a:t>
              </a:r>
            </a:p>
          </p:txBody>
        </p:sp>
      </p:grpSp>
      <p:grpSp>
        <p:nvGrpSpPr>
          <p:cNvPr id="66565" name="Group 21"/>
          <p:cNvGrpSpPr>
            <a:grpSpLocks/>
          </p:cNvGrpSpPr>
          <p:nvPr/>
        </p:nvGrpSpPr>
        <p:grpSpPr bwMode="auto">
          <a:xfrm>
            <a:off x="6373813" y="3998913"/>
            <a:ext cx="1536700" cy="1566862"/>
            <a:chOff x="4586514" y="1088570"/>
            <a:chExt cx="1190172" cy="1188720"/>
          </a:xfrm>
        </p:grpSpPr>
        <p:sp>
          <p:nvSpPr>
            <p:cNvPr id="23" name="Oval 22"/>
            <p:cNvSpPr/>
            <p:nvPr/>
          </p:nvSpPr>
          <p:spPr>
            <a:xfrm>
              <a:off x="4586514" y="1088570"/>
              <a:ext cx="1190172" cy="118872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 dirty="0"/>
            </a:p>
          </p:txBody>
        </p:sp>
        <p:sp>
          <p:nvSpPr>
            <p:cNvPr id="24" name="Multiply 23"/>
            <p:cNvSpPr/>
            <p:nvPr/>
          </p:nvSpPr>
          <p:spPr>
            <a:xfrm>
              <a:off x="5109058" y="1581160"/>
              <a:ext cx="183198" cy="183065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 dirty="0"/>
            </a:p>
          </p:txBody>
        </p:sp>
        <p:sp>
          <p:nvSpPr>
            <p:cNvPr id="66572" name="TextBox 24"/>
            <p:cNvSpPr txBox="1">
              <a:spLocks noChangeArrowheads="1"/>
            </p:cNvSpPr>
            <p:nvPr/>
          </p:nvSpPr>
          <p:spPr bwMode="gray">
            <a:xfrm>
              <a:off x="4760682" y="1677128"/>
              <a:ext cx="899886" cy="28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20" tIns="60960" rIns="121920" bIns="60960">
              <a:spAutoFit/>
            </a:bodyPr>
            <a:lstStyle/>
            <a:p>
              <a:pPr algn="ctr"/>
              <a:r>
                <a:rPr lang="en-US" sz="1600" u="sng">
                  <a:solidFill>
                    <a:srgbClr val="2F95D2"/>
                  </a:solidFill>
                  <a:latin typeface="Arial" charset="0"/>
                </a:rPr>
                <a:t>Base 2</a:t>
              </a:r>
            </a:p>
          </p:txBody>
        </p:sp>
      </p:grpSp>
      <p:grpSp>
        <p:nvGrpSpPr>
          <p:cNvPr id="66566" name="Group 25"/>
          <p:cNvGrpSpPr>
            <a:grpSpLocks/>
          </p:cNvGrpSpPr>
          <p:nvPr/>
        </p:nvGrpSpPr>
        <p:grpSpPr bwMode="auto">
          <a:xfrm>
            <a:off x="7573963" y="3997325"/>
            <a:ext cx="1536700" cy="1566863"/>
            <a:chOff x="4586514" y="1088570"/>
            <a:chExt cx="1190172" cy="1188720"/>
          </a:xfrm>
        </p:grpSpPr>
        <p:sp>
          <p:nvSpPr>
            <p:cNvPr id="27" name="Oval 26"/>
            <p:cNvSpPr/>
            <p:nvPr/>
          </p:nvSpPr>
          <p:spPr>
            <a:xfrm>
              <a:off x="4586514" y="1088570"/>
              <a:ext cx="1190172" cy="118872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 dirty="0"/>
            </a:p>
          </p:txBody>
        </p:sp>
        <p:sp>
          <p:nvSpPr>
            <p:cNvPr id="28" name="Multiply 27"/>
            <p:cNvSpPr/>
            <p:nvPr/>
          </p:nvSpPr>
          <p:spPr>
            <a:xfrm>
              <a:off x="5109058" y="1581160"/>
              <a:ext cx="183198" cy="183065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 dirty="0"/>
            </a:p>
          </p:txBody>
        </p:sp>
        <p:sp>
          <p:nvSpPr>
            <p:cNvPr id="66569" name="TextBox 28"/>
            <p:cNvSpPr txBox="1">
              <a:spLocks noChangeArrowheads="1"/>
            </p:cNvSpPr>
            <p:nvPr/>
          </p:nvSpPr>
          <p:spPr bwMode="gray">
            <a:xfrm>
              <a:off x="4760682" y="1677128"/>
              <a:ext cx="899886" cy="28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20" tIns="60960" rIns="121920" bIns="60960">
              <a:spAutoFit/>
            </a:bodyPr>
            <a:lstStyle/>
            <a:p>
              <a:pPr algn="ctr"/>
              <a:r>
                <a:rPr lang="en-US" sz="1600" u="sng">
                  <a:solidFill>
                    <a:srgbClr val="2F95D2"/>
                  </a:solidFill>
                  <a:latin typeface="Arial" charset="0"/>
                </a:rPr>
                <a:t>Base 3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/>
          </p:cNvPicPr>
          <p:nvPr/>
        </p:nvPicPr>
        <p:blipFill>
          <a:blip r:embed="rId3"/>
          <a:srcRect l="28040" t="60742" r="20422" b="8395"/>
          <a:stretch>
            <a:fillRect/>
          </a:stretch>
        </p:blipFill>
        <p:spPr bwMode="auto">
          <a:xfrm>
            <a:off x="1096963" y="3403600"/>
            <a:ext cx="774382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Передача УКВ поправок на одной частоте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 flipH="1">
            <a:off x="576263" y="1252538"/>
            <a:ext cx="83407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rgbClr val="00478E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78E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78E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478E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478E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78E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78E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78E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78E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buClr>
                <a:schemeClr val="accent1"/>
              </a:buClr>
              <a:defRPr/>
            </a:pPr>
            <a:r>
              <a:rPr lang="ru-RU" altLang="en-US" sz="2400" b="0" dirty="0" smtClean="0">
                <a:latin typeface="Calibri"/>
                <a:ea typeface="+mn-ea"/>
                <a:cs typeface="Calibri"/>
              </a:rPr>
              <a:t>Идеальное решение для линейных объектов</a:t>
            </a:r>
            <a:endParaRPr lang="en-US" altLang="en-US" sz="2400" b="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67588" name="Group 26"/>
          <p:cNvGrpSpPr>
            <a:grpSpLocks/>
          </p:cNvGrpSpPr>
          <p:nvPr/>
        </p:nvGrpSpPr>
        <p:grpSpPr bwMode="auto">
          <a:xfrm>
            <a:off x="122238" y="3754438"/>
            <a:ext cx="1209675" cy="1503362"/>
            <a:chOff x="244621" y="3205715"/>
            <a:chExt cx="1792166" cy="2103412"/>
          </a:xfrm>
        </p:grpSpPr>
        <p:pic>
          <p:nvPicPr>
            <p:cNvPr id="6761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0414" y="4183512"/>
              <a:ext cx="876254" cy="1125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13" name="TextBox 28"/>
            <p:cNvSpPr txBox="1">
              <a:spLocks noChangeArrowheads="1"/>
            </p:cNvSpPr>
            <p:nvPr/>
          </p:nvSpPr>
          <p:spPr bwMode="auto">
            <a:xfrm>
              <a:off x="244621" y="3205715"/>
              <a:ext cx="1792166" cy="818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i="1" u="sng">
                  <a:solidFill>
                    <a:schemeClr val="tx2"/>
                  </a:solidFill>
                  <a:latin typeface="Arial" charset="0"/>
                </a:rPr>
                <a:t>Base 1</a:t>
              </a:r>
            </a:p>
            <a:p>
              <a:pPr algn="ctr"/>
              <a:r>
                <a:rPr lang="en-US" altLang="en-US" sz="1600" i="1" u="sng">
                  <a:solidFill>
                    <a:srgbClr val="FF0000"/>
                  </a:solidFill>
                  <a:latin typeface="Arial" charset="0"/>
                </a:rPr>
                <a:t>Delay 0 ms</a:t>
              </a:r>
            </a:p>
          </p:txBody>
        </p:sp>
      </p:grp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0" y="3689350"/>
            <a:ext cx="59213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28"/>
          <p:cNvSpPr txBox="1">
            <a:spLocks noChangeArrowheads="1"/>
          </p:cNvSpPr>
          <p:nvPr/>
        </p:nvSpPr>
        <p:spPr bwMode="auto">
          <a:xfrm>
            <a:off x="1165225" y="2949575"/>
            <a:ext cx="1438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i="1" u="sng">
                <a:solidFill>
                  <a:schemeClr val="tx2"/>
                </a:solidFill>
                <a:latin typeface="Arial" charset="0"/>
              </a:rPr>
              <a:t>Base 2</a:t>
            </a:r>
          </a:p>
          <a:p>
            <a:pPr algn="ctr"/>
            <a:r>
              <a:rPr lang="en-US" altLang="en-US" sz="1600" i="1" u="sng">
                <a:solidFill>
                  <a:srgbClr val="FF0000"/>
                </a:solidFill>
                <a:latin typeface="Arial" charset="0"/>
              </a:rPr>
              <a:t>Delay 700 ms</a:t>
            </a:r>
          </a:p>
        </p:txBody>
      </p:sp>
      <p:pic>
        <p:nvPicPr>
          <p:cNvPr id="675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0" y="3311525"/>
            <a:ext cx="59213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xtBox 28"/>
          <p:cNvSpPr txBox="1">
            <a:spLocks noChangeArrowheads="1"/>
          </p:cNvSpPr>
          <p:nvPr/>
        </p:nvSpPr>
        <p:spPr bwMode="auto">
          <a:xfrm>
            <a:off x="2411413" y="2505075"/>
            <a:ext cx="15525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i="1" u="sng">
                <a:solidFill>
                  <a:schemeClr val="tx2"/>
                </a:solidFill>
                <a:latin typeface="Arial" charset="0"/>
              </a:rPr>
              <a:t>Base 3</a:t>
            </a:r>
          </a:p>
          <a:p>
            <a:pPr algn="ctr"/>
            <a:r>
              <a:rPr lang="en-US" altLang="en-US" sz="1600" i="1" u="sng">
                <a:solidFill>
                  <a:srgbClr val="FF0000"/>
                </a:solidFill>
                <a:latin typeface="Arial" charset="0"/>
              </a:rPr>
              <a:t>Delay 1400 ms</a:t>
            </a:r>
          </a:p>
        </p:txBody>
      </p:sp>
      <p:sp>
        <p:nvSpPr>
          <p:cNvPr id="67593" name="TextBox 28"/>
          <p:cNvSpPr txBox="1">
            <a:spLocks noChangeArrowheads="1"/>
          </p:cNvSpPr>
          <p:nvPr/>
        </p:nvSpPr>
        <p:spPr bwMode="auto">
          <a:xfrm>
            <a:off x="4398963" y="2379663"/>
            <a:ext cx="1209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i="1" u="sng">
                <a:solidFill>
                  <a:schemeClr val="tx2"/>
                </a:solidFill>
                <a:latin typeface="Arial" charset="0"/>
              </a:rPr>
              <a:t>Base 4</a:t>
            </a:r>
          </a:p>
          <a:p>
            <a:pPr algn="ctr"/>
            <a:r>
              <a:rPr lang="en-US" altLang="en-US" sz="1600" i="1" u="sng">
                <a:solidFill>
                  <a:srgbClr val="FF0000"/>
                </a:solidFill>
                <a:latin typeface="Arial" charset="0"/>
              </a:rPr>
              <a:t>Delay 0 ms</a:t>
            </a:r>
          </a:p>
        </p:txBody>
      </p:sp>
      <p:pic>
        <p:nvPicPr>
          <p:cNvPr id="675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1688" y="3019425"/>
            <a:ext cx="59213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5" name="TextBox 28"/>
          <p:cNvSpPr txBox="1">
            <a:spLocks noChangeArrowheads="1"/>
          </p:cNvSpPr>
          <p:nvPr/>
        </p:nvSpPr>
        <p:spPr bwMode="auto">
          <a:xfrm>
            <a:off x="5608638" y="2198688"/>
            <a:ext cx="1438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i="1" u="sng">
                <a:solidFill>
                  <a:schemeClr val="tx2"/>
                </a:solidFill>
                <a:latin typeface="Arial" charset="0"/>
              </a:rPr>
              <a:t>Base 5</a:t>
            </a:r>
          </a:p>
          <a:p>
            <a:pPr algn="ctr"/>
            <a:r>
              <a:rPr lang="en-US" altLang="en-US" sz="1600" i="1" u="sng">
                <a:solidFill>
                  <a:srgbClr val="FF0000"/>
                </a:solidFill>
                <a:latin typeface="Arial" charset="0"/>
              </a:rPr>
              <a:t>Delay 700 ms</a:t>
            </a:r>
          </a:p>
        </p:txBody>
      </p:sp>
      <p:pic>
        <p:nvPicPr>
          <p:cNvPr id="6759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2638" y="2725738"/>
            <a:ext cx="592137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7" name="TextBox 28"/>
          <p:cNvSpPr txBox="1">
            <a:spLocks noChangeArrowheads="1"/>
          </p:cNvSpPr>
          <p:nvPr/>
        </p:nvSpPr>
        <p:spPr bwMode="auto">
          <a:xfrm>
            <a:off x="7258050" y="1854200"/>
            <a:ext cx="1552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i="1" u="sng">
                <a:solidFill>
                  <a:schemeClr val="tx2"/>
                </a:solidFill>
                <a:latin typeface="Arial" charset="0"/>
              </a:rPr>
              <a:t>Base 6</a:t>
            </a:r>
          </a:p>
          <a:p>
            <a:pPr algn="ctr"/>
            <a:r>
              <a:rPr lang="en-US" altLang="en-US" sz="1600" i="1" u="sng">
                <a:solidFill>
                  <a:srgbClr val="FF0000"/>
                </a:solidFill>
                <a:latin typeface="Arial" charset="0"/>
              </a:rPr>
              <a:t>Delay 1400 ms</a:t>
            </a:r>
          </a:p>
        </p:txBody>
      </p:sp>
      <p:pic>
        <p:nvPicPr>
          <p:cNvPr id="675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3290888"/>
            <a:ext cx="5905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>
            <a:off x="231775" y="5519738"/>
            <a:ext cx="3675063" cy="155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/>
          </a:p>
        </p:txBody>
      </p:sp>
      <p:sp>
        <p:nvSpPr>
          <p:cNvPr id="39" name="Right Arrow 38"/>
          <p:cNvSpPr/>
          <p:nvPr/>
        </p:nvSpPr>
        <p:spPr>
          <a:xfrm>
            <a:off x="8277225" y="5500688"/>
            <a:ext cx="706438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/>
          </a:p>
        </p:txBody>
      </p:sp>
      <p:sp>
        <p:nvSpPr>
          <p:cNvPr id="67601" name="Rectangle 7"/>
          <p:cNvSpPr>
            <a:spLocks noChangeArrowheads="1"/>
          </p:cNvSpPr>
          <p:nvPr/>
        </p:nvSpPr>
        <p:spPr bwMode="auto">
          <a:xfrm>
            <a:off x="1393825" y="5603875"/>
            <a:ext cx="9953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F5C205"/>
              </a:buClr>
            </a:pPr>
            <a:r>
              <a:rPr lang="en-US" altLang="en-US" sz="2400" u="sng">
                <a:solidFill>
                  <a:srgbClr val="363545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67602" name="Rectangle 43"/>
          <p:cNvSpPr>
            <a:spLocks noChangeArrowheads="1"/>
          </p:cNvSpPr>
          <p:nvPr/>
        </p:nvSpPr>
        <p:spPr bwMode="auto">
          <a:xfrm>
            <a:off x="5594350" y="5538788"/>
            <a:ext cx="99536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F5C205"/>
              </a:buClr>
            </a:pPr>
            <a:r>
              <a:rPr lang="en-US" altLang="en-US" sz="2400" u="sng">
                <a:solidFill>
                  <a:srgbClr val="363545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67603" name="Rectangle 44"/>
          <p:cNvSpPr>
            <a:spLocks noChangeArrowheads="1"/>
          </p:cNvSpPr>
          <p:nvPr/>
        </p:nvSpPr>
        <p:spPr bwMode="auto">
          <a:xfrm>
            <a:off x="8196263" y="5513388"/>
            <a:ext cx="995362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F5C205"/>
              </a:buClr>
            </a:pPr>
            <a:r>
              <a:rPr lang="en-US" altLang="en-US" sz="2400" u="sng">
                <a:solidFill>
                  <a:srgbClr val="363545"/>
                </a:solidFill>
                <a:latin typeface="Calibri" pitchFamily="34" charset="0"/>
              </a:rPr>
              <a:t>SET x</a:t>
            </a:r>
          </a:p>
        </p:txBody>
      </p:sp>
      <p:sp>
        <p:nvSpPr>
          <p:cNvPr id="37" name="Oval 36"/>
          <p:cNvSpPr/>
          <p:nvPr/>
        </p:nvSpPr>
        <p:spPr>
          <a:xfrm>
            <a:off x="5944" y="4381638"/>
            <a:ext cx="1845715" cy="1389565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  <a:scene3d>
            <a:camera prst="orthographicFront">
              <a:rot lat="18299991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>
              <a:solidFill>
                <a:schemeClr val="bg2">
                  <a:alpha val="82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69042" y="3864455"/>
            <a:ext cx="1845715" cy="1389565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  <a:scene3d>
            <a:camera prst="orthographicFront">
              <a:rot lat="18299991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>
              <a:solidFill>
                <a:schemeClr val="bg2">
                  <a:alpha val="82000"/>
                </a:schemeClr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126263" y="3448415"/>
            <a:ext cx="1845715" cy="1389565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  <a:scene3d>
            <a:camera prst="orthographicFront">
              <a:rot lat="18299991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>
              <a:solidFill>
                <a:schemeClr val="bg2">
                  <a:alpha val="82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0325" y="2189163"/>
            <a:ext cx="657225" cy="992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43" name="Oval 42"/>
          <p:cNvSpPr/>
          <p:nvPr/>
        </p:nvSpPr>
        <p:spPr>
          <a:xfrm>
            <a:off x="4081204" y="3441803"/>
            <a:ext cx="1845715" cy="1389565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  <a:scene3d>
            <a:camera prst="orthographicFront">
              <a:rot lat="18299991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>
              <a:solidFill>
                <a:schemeClr val="bg2">
                  <a:alpha val="82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259237" y="3194744"/>
            <a:ext cx="1845715" cy="1389565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  <a:scene3d>
            <a:camera prst="orthographicFront">
              <a:rot lat="18299991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>
              <a:solidFill>
                <a:schemeClr val="bg2">
                  <a:alpha val="82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497506" y="3019118"/>
            <a:ext cx="1845715" cy="1389565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  <a:scene3d>
            <a:camera prst="orthographicFront">
              <a:rot lat="18299991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>
              <a:solidFill>
                <a:schemeClr val="bg2">
                  <a:alpha val="82000"/>
                </a:schemeClr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4254500" y="5502275"/>
            <a:ext cx="3675063" cy="155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Режим репитера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788" y="1758950"/>
            <a:ext cx="6746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200" y="2632075"/>
            <a:ext cx="6746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636" name="Straight Arrow Connector 12"/>
          <p:cNvCxnSpPr>
            <a:cxnSpLocks noChangeShapeType="1"/>
          </p:cNvCxnSpPr>
          <p:nvPr/>
        </p:nvCxnSpPr>
        <p:spPr bwMode="auto">
          <a:xfrm>
            <a:off x="1938338" y="2762250"/>
            <a:ext cx="541337" cy="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cxnSp>
        <p:nvCxnSpPr>
          <p:cNvPr id="69637" name="Straight Arrow Connector 27"/>
          <p:cNvCxnSpPr>
            <a:cxnSpLocks noChangeShapeType="1"/>
          </p:cNvCxnSpPr>
          <p:nvPr/>
        </p:nvCxnSpPr>
        <p:spPr bwMode="auto">
          <a:xfrm flipV="1">
            <a:off x="3490913" y="2085975"/>
            <a:ext cx="669925" cy="250825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sp>
        <p:nvSpPr>
          <p:cNvPr id="69638" name="TextBox 34"/>
          <p:cNvSpPr txBox="1">
            <a:spLocks noChangeArrowheads="1"/>
          </p:cNvSpPr>
          <p:nvPr/>
        </p:nvSpPr>
        <p:spPr bwMode="auto">
          <a:xfrm>
            <a:off x="758825" y="3878263"/>
            <a:ext cx="34020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u="sng">
                <a:solidFill>
                  <a:srgbClr val="00478E"/>
                </a:solidFill>
                <a:latin typeface="Arial" charset="0"/>
              </a:rPr>
              <a:t>Base with 2 repeaters</a:t>
            </a:r>
          </a:p>
        </p:txBody>
      </p:sp>
      <p:sp>
        <p:nvSpPr>
          <p:cNvPr id="69639" name="TextBox 35"/>
          <p:cNvSpPr txBox="1">
            <a:spLocks noChangeArrowheads="1"/>
          </p:cNvSpPr>
          <p:nvPr/>
        </p:nvSpPr>
        <p:spPr bwMode="auto">
          <a:xfrm>
            <a:off x="798513" y="3100388"/>
            <a:ext cx="4667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Base</a:t>
            </a:r>
          </a:p>
        </p:txBody>
      </p:sp>
      <p:sp>
        <p:nvSpPr>
          <p:cNvPr id="69640" name="TextBox 37"/>
          <p:cNvSpPr txBox="1">
            <a:spLocks noChangeArrowheads="1"/>
          </p:cNvSpPr>
          <p:nvPr/>
        </p:nvSpPr>
        <p:spPr bwMode="auto">
          <a:xfrm>
            <a:off x="2605088" y="3143250"/>
            <a:ext cx="82391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Rover 1</a:t>
            </a:r>
          </a:p>
          <a:p>
            <a:r>
              <a:rPr lang="en-US" altLang="en-US" sz="1200" i="1" u="sng">
                <a:latin typeface="Arial" charset="0"/>
              </a:rPr>
              <a:t>Repeater 1</a:t>
            </a:r>
          </a:p>
        </p:txBody>
      </p:sp>
      <p:sp>
        <p:nvSpPr>
          <p:cNvPr id="69641" name="TextBox 39"/>
          <p:cNvSpPr txBox="1">
            <a:spLocks noChangeArrowheads="1"/>
          </p:cNvSpPr>
          <p:nvPr/>
        </p:nvSpPr>
        <p:spPr bwMode="auto">
          <a:xfrm>
            <a:off x="3944938" y="5294313"/>
            <a:ext cx="9509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Rover 2</a:t>
            </a:r>
          </a:p>
          <a:p>
            <a:r>
              <a:rPr lang="en-US" altLang="en-US" sz="1200" i="1" u="sng">
                <a:latin typeface="Arial" charset="0"/>
              </a:rPr>
              <a:t>Repeater 2</a:t>
            </a:r>
          </a:p>
        </p:txBody>
      </p:sp>
      <p:sp>
        <p:nvSpPr>
          <p:cNvPr id="69642" name="TextBox 40"/>
          <p:cNvSpPr txBox="1">
            <a:spLocks noChangeArrowheads="1"/>
          </p:cNvSpPr>
          <p:nvPr/>
        </p:nvSpPr>
        <p:spPr bwMode="auto">
          <a:xfrm>
            <a:off x="4287838" y="3294063"/>
            <a:ext cx="669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Rovers</a:t>
            </a:r>
          </a:p>
        </p:txBody>
      </p:sp>
      <p:grpSp>
        <p:nvGrpSpPr>
          <p:cNvPr id="69643" name="Group 5"/>
          <p:cNvGrpSpPr>
            <a:grpSpLocks/>
          </p:cNvGrpSpPr>
          <p:nvPr/>
        </p:nvGrpSpPr>
        <p:grpSpPr bwMode="auto">
          <a:xfrm>
            <a:off x="425450" y="1739900"/>
            <a:ext cx="1433513" cy="1382713"/>
            <a:chOff x="4975411" y="3371211"/>
            <a:chExt cx="1433016" cy="1381337"/>
          </a:xfrm>
        </p:grpSpPr>
        <p:pic>
          <p:nvPicPr>
            <p:cNvPr id="69671" name="Picture 54"/>
            <p:cNvPicPr>
              <a:picLocks noChangeAspect="1"/>
            </p:cNvPicPr>
            <p:nvPr/>
          </p:nvPicPr>
          <p:blipFill>
            <a:blip r:embed="rId3"/>
            <a:srcRect l="17804" t="21651" r="27953" b="36874"/>
            <a:stretch>
              <a:fillRect/>
            </a:stretch>
          </p:blipFill>
          <p:spPr bwMode="auto">
            <a:xfrm>
              <a:off x="5185461" y="3371211"/>
              <a:ext cx="922192" cy="47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2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75411" y="4139204"/>
              <a:ext cx="1354540" cy="613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Freeform 56"/>
            <p:cNvSpPr/>
            <p:nvPr/>
          </p:nvSpPr>
          <p:spPr>
            <a:xfrm>
              <a:off x="5867277" y="3716942"/>
              <a:ext cx="541150" cy="499565"/>
            </a:xfrm>
            <a:custGeom>
              <a:avLst/>
              <a:gdLst>
                <a:gd name="connsiteX0" fmla="*/ 0 w 355250"/>
                <a:gd name="connsiteY0" fmla="*/ 0 h 1443392"/>
                <a:gd name="connsiteX1" fmla="*/ 355180 w 355250"/>
                <a:gd name="connsiteY1" fmla="*/ 1125997 h 1443392"/>
                <a:gd name="connsiteX2" fmla="*/ 30228 w 355250"/>
                <a:gd name="connsiteY2" fmla="*/ 1443392 h 144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250" h="1443392">
                  <a:moveTo>
                    <a:pt x="0" y="0"/>
                  </a:moveTo>
                  <a:cubicBezTo>
                    <a:pt x="175071" y="442716"/>
                    <a:pt x="350142" y="885432"/>
                    <a:pt x="355180" y="1125997"/>
                  </a:cubicBezTo>
                  <a:cubicBezTo>
                    <a:pt x="360218" y="1366562"/>
                    <a:pt x="93203" y="1413164"/>
                    <a:pt x="30228" y="144339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</p:grpSp>
      <p:grpSp>
        <p:nvGrpSpPr>
          <p:cNvPr id="69644" name="Group 57"/>
          <p:cNvGrpSpPr>
            <a:grpSpLocks/>
          </p:cNvGrpSpPr>
          <p:nvPr/>
        </p:nvGrpSpPr>
        <p:grpSpPr bwMode="auto">
          <a:xfrm>
            <a:off x="2587625" y="2178050"/>
            <a:ext cx="915988" cy="968375"/>
            <a:chOff x="4975411" y="3371211"/>
            <a:chExt cx="1433016" cy="1381337"/>
          </a:xfrm>
        </p:grpSpPr>
        <p:pic>
          <p:nvPicPr>
            <p:cNvPr id="69668" name="Picture 58"/>
            <p:cNvPicPr>
              <a:picLocks noChangeAspect="1"/>
            </p:cNvPicPr>
            <p:nvPr/>
          </p:nvPicPr>
          <p:blipFill>
            <a:blip r:embed="rId3"/>
            <a:srcRect l="17804" t="21651" r="27953" b="36874"/>
            <a:stretch>
              <a:fillRect/>
            </a:stretch>
          </p:blipFill>
          <p:spPr bwMode="auto">
            <a:xfrm>
              <a:off x="5185461" y="3371211"/>
              <a:ext cx="922192" cy="47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9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75411" y="4139204"/>
              <a:ext cx="1354540" cy="613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Freeform 60"/>
            <p:cNvSpPr/>
            <p:nvPr/>
          </p:nvSpPr>
          <p:spPr>
            <a:xfrm>
              <a:off x="5867011" y="3717678"/>
              <a:ext cx="541416" cy="498187"/>
            </a:xfrm>
            <a:custGeom>
              <a:avLst/>
              <a:gdLst>
                <a:gd name="connsiteX0" fmla="*/ 0 w 355250"/>
                <a:gd name="connsiteY0" fmla="*/ 0 h 1443392"/>
                <a:gd name="connsiteX1" fmla="*/ 355180 w 355250"/>
                <a:gd name="connsiteY1" fmla="*/ 1125997 h 1443392"/>
                <a:gd name="connsiteX2" fmla="*/ 30228 w 355250"/>
                <a:gd name="connsiteY2" fmla="*/ 1443392 h 144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250" h="1443392">
                  <a:moveTo>
                    <a:pt x="0" y="0"/>
                  </a:moveTo>
                  <a:cubicBezTo>
                    <a:pt x="175071" y="442716"/>
                    <a:pt x="350142" y="885432"/>
                    <a:pt x="355180" y="1125997"/>
                  </a:cubicBezTo>
                  <a:cubicBezTo>
                    <a:pt x="360218" y="1366562"/>
                    <a:pt x="93203" y="1413164"/>
                    <a:pt x="30228" y="144339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</p:grpSp>
      <p:cxnSp>
        <p:nvCxnSpPr>
          <p:cNvPr id="69645" name="Straight Arrow Connector 27"/>
          <p:cNvCxnSpPr>
            <a:cxnSpLocks noChangeShapeType="1"/>
          </p:cNvCxnSpPr>
          <p:nvPr/>
        </p:nvCxnSpPr>
        <p:spPr bwMode="auto">
          <a:xfrm>
            <a:off x="3595688" y="2586038"/>
            <a:ext cx="673100" cy="212725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pic>
        <p:nvPicPr>
          <p:cNvPr id="696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7525" y="4351338"/>
            <a:ext cx="6746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938" y="5224463"/>
            <a:ext cx="67468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648" name="Straight Arrow Connector 12"/>
          <p:cNvCxnSpPr>
            <a:cxnSpLocks noChangeShapeType="1"/>
          </p:cNvCxnSpPr>
          <p:nvPr/>
        </p:nvCxnSpPr>
        <p:spPr bwMode="auto">
          <a:xfrm>
            <a:off x="1982788" y="5459413"/>
            <a:ext cx="541337" cy="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cxnSp>
        <p:nvCxnSpPr>
          <p:cNvPr id="69649" name="Straight Arrow Connector 27"/>
          <p:cNvCxnSpPr>
            <a:cxnSpLocks noChangeShapeType="1"/>
          </p:cNvCxnSpPr>
          <p:nvPr/>
        </p:nvCxnSpPr>
        <p:spPr bwMode="auto">
          <a:xfrm flipV="1">
            <a:off x="4819650" y="4678363"/>
            <a:ext cx="669925" cy="250825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sp>
        <p:nvSpPr>
          <p:cNvPr id="69650" name="TextBox 35"/>
          <p:cNvSpPr txBox="1">
            <a:spLocks noChangeArrowheads="1"/>
          </p:cNvSpPr>
          <p:nvPr/>
        </p:nvSpPr>
        <p:spPr bwMode="auto">
          <a:xfrm>
            <a:off x="841375" y="5799138"/>
            <a:ext cx="4667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Base</a:t>
            </a:r>
          </a:p>
        </p:txBody>
      </p:sp>
      <p:sp>
        <p:nvSpPr>
          <p:cNvPr id="69651" name="TextBox 37"/>
          <p:cNvSpPr txBox="1">
            <a:spLocks noChangeArrowheads="1"/>
          </p:cNvSpPr>
          <p:nvPr/>
        </p:nvSpPr>
        <p:spPr bwMode="auto">
          <a:xfrm>
            <a:off x="2647950" y="5842000"/>
            <a:ext cx="82391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Rover 1</a:t>
            </a:r>
          </a:p>
          <a:p>
            <a:r>
              <a:rPr lang="en-US" altLang="en-US" sz="1200" i="1" u="sng">
                <a:latin typeface="Arial" charset="0"/>
              </a:rPr>
              <a:t>Repeater 1</a:t>
            </a:r>
          </a:p>
        </p:txBody>
      </p:sp>
      <p:sp>
        <p:nvSpPr>
          <p:cNvPr id="69652" name="TextBox 40"/>
          <p:cNvSpPr txBox="1">
            <a:spLocks noChangeArrowheads="1"/>
          </p:cNvSpPr>
          <p:nvPr/>
        </p:nvSpPr>
        <p:spPr bwMode="auto">
          <a:xfrm>
            <a:off x="5616575" y="5886450"/>
            <a:ext cx="6699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Rovers</a:t>
            </a:r>
          </a:p>
        </p:txBody>
      </p:sp>
      <p:grpSp>
        <p:nvGrpSpPr>
          <p:cNvPr id="69653" name="Group 69"/>
          <p:cNvGrpSpPr>
            <a:grpSpLocks/>
          </p:cNvGrpSpPr>
          <p:nvPr/>
        </p:nvGrpSpPr>
        <p:grpSpPr bwMode="auto">
          <a:xfrm>
            <a:off x="469900" y="4438650"/>
            <a:ext cx="1431925" cy="1381125"/>
            <a:chOff x="4975411" y="3371211"/>
            <a:chExt cx="1433016" cy="1381337"/>
          </a:xfrm>
        </p:grpSpPr>
        <p:pic>
          <p:nvPicPr>
            <p:cNvPr id="69665" name="Picture 70"/>
            <p:cNvPicPr>
              <a:picLocks noChangeAspect="1"/>
            </p:cNvPicPr>
            <p:nvPr/>
          </p:nvPicPr>
          <p:blipFill>
            <a:blip r:embed="rId3"/>
            <a:srcRect l="17804" t="21651" r="27953" b="36874"/>
            <a:stretch>
              <a:fillRect/>
            </a:stretch>
          </p:blipFill>
          <p:spPr bwMode="auto">
            <a:xfrm>
              <a:off x="5185461" y="3371211"/>
              <a:ext cx="922192" cy="47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75411" y="4139204"/>
              <a:ext cx="1354540" cy="613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Freeform 72"/>
            <p:cNvSpPr/>
            <p:nvPr/>
          </p:nvSpPr>
          <p:spPr>
            <a:xfrm>
              <a:off x="5868266" y="3717339"/>
              <a:ext cx="540161" cy="500140"/>
            </a:xfrm>
            <a:custGeom>
              <a:avLst/>
              <a:gdLst>
                <a:gd name="connsiteX0" fmla="*/ 0 w 355250"/>
                <a:gd name="connsiteY0" fmla="*/ 0 h 1443392"/>
                <a:gd name="connsiteX1" fmla="*/ 355180 w 355250"/>
                <a:gd name="connsiteY1" fmla="*/ 1125997 h 1443392"/>
                <a:gd name="connsiteX2" fmla="*/ 30228 w 355250"/>
                <a:gd name="connsiteY2" fmla="*/ 1443392 h 144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250" h="1443392">
                  <a:moveTo>
                    <a:pt x="0" y="0"/>
                  </a:moveTo>
                  <a:cubicBezTo>
                    <a:pt x="175071" y="442716"/>
                    <a:pt x="350142" y="885432"/>
                    <a:pt x="355180" y="1125997"/>
                  </a:cubicBezTo>
                  <a:cubicBezTo>
                    <a:pt x="360218" y="1366562"/>
                    <a:pt x="93203" y="1413164"/>
                    <a:pt x="30228" y="144339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</p:grpSp>
      <p:grpSp>
        <p:nvGrpSpPr>
          <p:cNvPr id="69654" name="Group 73"/>
          <p:cNvGrpSpPr>
            <a:grpSpLocks/>
          </p:cNvGrpSpPr>
          <p:nvPr/>
        </p:nvGrpSpPr>
        <p:grpSpPr bwMode="auto">
          <a:xfrm>
            <a:off x="2646363" y="4876800"/>
            <a:ext cx="917575" cy="966788"/>
            <a:chOff x="4975411" y="3371211"/>
            <a:chExt cx="1433016" cy="1381337"/>
          </a:xfrm>
        </p:grpSpPr>
        <p:pic>
          <p:nvPicPr>
            <p:cNvPr id="69662" name="Picture 74"/>
            <p:cNvPicPr>
              <a:picLocks noChangeAspect="1"/>
            </p:cNvPicPr>
            <p:nvPr/>
          </p:nvPicPr>
          <p:blipFill>
            <a:blip r:embed="rId3"/>
            <a:srcRect l="17804" t="21651" r="27953" b="36874"/>
            <a:stretch>
              <a:fillRect/>
            </a:stretch>
          </p:blipFill>
          <p:spPr bwMode="auto">
            <a:xfrm>
              <a:off x="5185461" y="3371211"/>
              <a:ext cx="922192" cy="47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75411" y="4139204"/>
              <a:ext cx="1354540" cy="613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Freeform 76"/>
            <p:cNvSpPr/>
            <p:nvPr/>
          </p:nvSpPr>
          <p:spPr>
            <a:xfrm>
              <a:off x="5867947" y="3715978"/>
              <a:ext cx="540480" cy="501274"/>
            </a:xfrm>
            <a:custGeom>
              <a:avLst/>
              <a:gdLst>
                <a:gd name="connsiteX0" fmla="*/ 0 w 355250"/>
                <a:gd name="connsiteY0" fmla="*/ 0 h 1443392"/>
                <a:gd name="connsiteX1" fmla="*/ 355180 w 355250"/>
                <a:gd name="connsiteY1" fmla="*/ 1125997 h 1443392"/>
                <a:gd name="connsiteX2" fmla="*/ 30228 w 355250"/>
                <a:gd name="connsiteY2" fmla="*/ 1443392 h 144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250" h="1443392">
                  <a:moveTo>
                    <a:pt x="0" y="0"/>
                  </a:moveTo>
                  <a:cubicBezTo>
                    <a:pt x="175071" y="442716"/>
                    <a:pt x="350142" y="885432"/>
                    <a:pt x="355180" y="1125997"/>
                  </a:cubicBezTo>
                  <a:cubicBezTo>
                    <a:pt x="360218" y="1366562"/>
                    <a:pt x="93203" y="1413164"/>
                    <a:pt x="30228" y="144339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</p:grpSp>
      <p:cxnSp>
        <p:nvCxnSpPr>
          <p:cNvPr id="69655" name="Straight Arrow Connector 27"/>
          <p:cNvCxnSpPr>
            <a:cxnSpLocks noChangeShapeType="1"/>
          </p:cNvCxnSpPr>
          <p:nvPr/>
        </p:nvCxnSpPr>
        <p:spPr bwMode="auto">
          <a:xfrm>
            <a:off x="4924425" y="5178425"/>
            <a:ext cx="673100" cy="212725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grpSp>
        <p:nvGrpSpPr>
          <p:cNvPr id="69656" name="Group 78"/>
          <p:cNvGrpSpPr>
            <a:grpSpLocks/>
          </p:cNvGrpSpPr>
          <p:nvPr/>
        </p:nvGrpSpPr>
        <p:grpSpPr bwMode="auto">
          <a:xfrm>
            <a:off x="3919538" y="4303713"/>
            <a:ext cx="917575" cy="968375"/>
            <a:chOff x="4975411" y="3371211"/>
            <a:chExt cx="1433016" cy="1381337"/>
          </a:xfrm>
        </p:grpSpPr>
        <p:pic>
          <p:nvPicPr>
            <p:cNvPr id="69659" name="Picture 79"/>
            <p:cNvPicPr>
              <a:picLocks noChangeAspect="1"/>
            </p:cNvPicPr>
            <p:nvPr/>
          </p:nvPicPr>
          <p:blipFill>
            <a:blip r:embed="rId3"/>
            <a:srcRect l="17804" t="21651" r="27953" b="36874"/>
            <a:stretch>
              <a:fillRect/>
            </a:stretch>
          </p:blipFill>
          <p:spPr bwMode="auto">
            <a:xfrm>
              <a:off x="5185461" y="3371211"/>
              <a:ext cx="922192" cy="47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0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75411" y="4139204"/>
              <a:ext cx="1354540" cy="613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Freeform 81"/>
            <p:cNvSpPr/>
            <p:nvPr/>
          </p:nvSpPr>
          <p:spPr>
            <a:xfrm>
              <a:off x="5867947" y="3717677"/>
              <a:ext cx="540480" cy="498187"/>
            </a:xfrm>
            <a:custGeom>
              <a:avLst/>
              <a:gdLst>
                <a:gd name="connsiteX0" fmla="*/ 0 w 355250"/>
                <a:gd name="connsiteY0" fmla="*/ 0 h 1443392"/>
                <a:gd name="connsiteX1" fmla="*/ 355180 w 355250"/>
                <a:gd name="connsiteY1" fmla="*/ 1125997 h 1443392"/>
                <a:gd name="connsiteX2" fmla="*/ 30228 w 355250"/>
                <a:gd name="connsiteY2" fmla="*/ 1443392 h 144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250" h="1443392">
                  <a:moveTo>
                    <a:pt x="0" y="0"/>
                  </a:moveTo>
                  <a:cubicBezTo>
                    <a:pt x="175071" y="442716"/>
                    <a:pt x="350142" y="885432"/>
                    <a:pt x="355180" y="1125997"/>
                  </a:cubicBezTo>
                  <a:cubicBezTo>
                    <a:pt x="360218" y="1366562"/>
                    <a:pt x="93203" y="1413164"/>
                    <a:pt x="30228" y="144339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</p:grpSp>
      <p:cxnSp>
        <p:nvCxnSpPr>
          <p:cNvPr id="69657" name="Straight Arrow Connector 12"/>
          <p:cNvCxnSpPr>
            <a:cxnSpLocks noChangeShapeType="1"/>
          </p:cNvCxnSpPr>
          <p:nvPr/>
        </p:nvCxnSpPr>
        <p:spPr bwMode="auto">
          <a:xfrm flipV="1">
            <a:off x="3592513" y="5294313"/>
            <a:ext cx="327025" cy="29845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sp>
        <p:nvSpPr>
          <p:cNvPr id="43" name="Content Placeholder 10"/>
          <p:cNvSpPr>
            <a:spLocks noGrp="1"/>
          </p:cNvSpPr>
          <p:nvPr>
            <p:ph sz="half" idx="1"/>
          </p:nvPr>
        </p:nvSpPr>
        <p:spPr>
          <a:xfrm>
            <a:off x="5181600" y="1066800"/>
            <a:ext cx="3810000" cy="2074863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altLang="en-US" sz="2000" b="0" smtClean="0">
                <a:ea typeface="ＭＳ Ｐゴシック" pitchFamily="34" charset="-128"/>
              </a:rPr>
              <a:t>Совместим с оборудованием </a:t>
            </a:r>
            <a:r>
              <a:rPr lang="en-US" altLang="en-US" sz="2000" b="0" smtClean="0">
                <a:ea typeface="ＭＳ Ｐゴシック" pitchFamily="34" charset="-128"/>
              </a:rPr>
              <a:t>Trimble</a:t>
            </a:r>
            <a:endParaRPr lang="ru-RU" altLang="en-US" sz="2000" b="0" smtClean="0">
              <a:ea typeface="ＭＳ Ｐゴシック" pitchFamily="34" charset="-128"/>
            </a:endParaRPr>
          </a:p>
          <a:p>
            <a:pPr marL="608013" lvl="1" indent="0">
              <a:buFont typeface="Arial" charset="0"/>
              <a:buNone/>
            </a:pPr>
            <a:endParaRPr lang="en-US" sz="1800" b="0" smtClean="0">
              <a:ea typeface="ＭＳ Ｐゴシック" pitchFamily="34" charset="-128"/>
            </a:endParaRPr>
          </a:p>
          <a:p>
            <a:r>
              <a:rPr lang="ru-RU" sz="2000" b="0" smtClean="0">
                <a:ea typeface="ＭＳ Ｐゴシック" pitchFamily="34" charset="-128"/>
              </a:rPr>
              <a:t>Доступны режимы</a:t>
            </a:r>
            <a:r>
              <a:rPr lang="en-US" sz="2000" b="0" smtClean="0">
                <a:ea typeface="ＭＳ Ｐゴシック" pitchFamily="34" charset="-128"/>
              </a:rPr>
              <a:t>:</a:t>
            </a:r>
          </a:p>
          <a:p>
            <a:pPr marL="608013" lvl="1" indent="0"/>
            <a:r>
              <a:rPr lang="ru-RU" sz="1800" b="0" smtClean="0">
                <a:ea typeface="ＭＳ Ｐゴシック" pitchFamily="34" charset="-128"/>
              </a:rPr>
              <a:t>База с </a:t>
            </a:r>
            <a:r>
              <a:rPr lang="en-US" sz="1800" b="0" smtClean="0">
                <a:ea typeface="ＭＳ Ｐゴシック" pitchFamily="34" charset="-128"/>
              </a:rPr>
              <a:t>1 </a:t>
            </a:r>
            <a:r>
              <a:rPr lang="ru-RU" sz="1800" b="0" smtClean="0">
                <a:ea typeface="ＭＳ Ｐゴシック" pitchFamily="34" charset="-128"/>
              </a:rPr>
              <a:t>репитером</a:t>
            </a:r>
            <a:r>
              <a:rPr lang="en-US" sz="1800" b="0" smtClean="0">
                <a:ea typeface="ＭＳ Ｐゴシック" pitchFamily="34" charset="-128"/>
              </a:rPr>
              <a:t> </a:t>
            </a:r>
          </a:p>
          <a:p>
            <a:pPr marL="608013" lvl="1" indent="0"/>
            <a:r>
              <a:rPr lang="ru-RU" sz="1800" b="0" smtClean="0">
                <a:ea typeface="ＭＳ Ｐゴシック" pitchFamily="34" charset="-128"/>
              </a:rPr>
              <a:t>База с 2</a:t>
            </a:r>
            <a:r>
              <a:rPr lang="en-US" sz="1800" b="0" smtClean="0">
                <a:ea typeface="ＭＳ Ｐゴシック" pitchFamily="34" charset="-128"/>
              </a:rPr>
              <a:t> </a:t>
            </a:r>
            <a:r>
              <a:rPr lang="ru-RU" sz="1800" b="0" smtClean="0">
                <a:ea typeface="ＭＳ Ｐゴシック" pitchFamily="34" charset="-128"/>
              </a:rPr>
              <a:t>репитерами</a:t>
            </a:r>
            <a:endParaRPr lang="en-US" sz="1800" b="0" smtClean="0">
              <a:ea typeface="ＭＳ Ｐゴシック" pitchFamily="34" charset="-128"/>
            </a:endParaRPr>
          </a:p>
          <a:p>
            <a:pPr marL="608013" lvl="1" indent="0"/>
            <a:r>
              <a:rPr lang="ru-RU" sz="1800" b="0" smtClean="0">
                <a:ea typeface="ＭＳ Ｐゴシック" pitchFamily="34" charset="-128"/>
              </a:rPr>
              <a:t>Репитер</a:t>
            </a:r>
            <a:r>
              <a:rPr lang="en-US" sz="1800" b="0" smtClean="0">
                <a:ea typeface="ＭＳ Ｐゴシック" pitchFamily="34" charset="-128"/>
              </a:rPr>
              <a:t>1 </a:t>
            </a:r>
          </a:p>
          <a:p>
            <a:pPr marL="608013" lvl="1" indent="0"/>
            <a:r>
              <a:rPr lang="ru-RU" sz="1800" b="0" smtClean="0">
                <a:ea typeface="ＭＳ Ｐゴシック" pitchFamily="34" charset="-128"/>
              </a:rPr>
              <a:t>репитер</a:t>
            </a:r>
            <a:r>
              <a:rPr lang="en-US" sz="1800" b="0" smtClean="0">
                <a:ea typeface="ＭＳ Ｐゴシック" pitchFamily="34" charset="-128"/>
              </a:rPr>
              <a:t>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Режим репитера</a:t>
            </a:r>
          </a:p>
        </p:txBody>
      </p:sp>
      <p:sp>
        <p:nvSpPr>
          <p:cNvPr id="70658" name="TextBox 12"/>
          <p:cNvSpPr txBox="1">
            <a:spLocks noChangeArrowheads="1"/>
          </p:cNvSpPr>
          <p:nvPr/>
        </p:nvSpPr>
        <p:spPr bwMode="auto">
          <a:xfrm>
            <a:off x="685800" y="3073400"/>
            <a:ext cx="533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Base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3011488"/>
            <a:ext cx="8382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0660" name="Straight Arrow Connector 15"/>
          <p:cNvCxnSpPr>
            <a:cxnSpLocks noChangeShapeType="1"/>
          </p:cNvCxnSpPr>
          <p:nvPr/>
        </p:nvCxnSpPr>
        <p:spPr bwMode="auto">
          <a:xfrm flipV="1">
            <a:off x="942975" y="1447800"/>
            <a:ext cx="933450" cy="808038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cxnSp>
        <p:nvCxnSpPr>
          <p:cNvPr id="70661" name="Straight Arrow Connector 16"/>
          <p:cNvCxnSpPr>
            <a:cxnSpLocks noChangeShapeType="1"/>
          </p:cNvCxnSpPr>
          <p:nvPr/>
        </p:nvCxnSpPr>
        <p:spPr bwMode="auto">
          <a:xfrm>
            <a:off x="2778125" y="1577975"/>
            <a:ext cx="596900" cy="1306513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sp>
        <p:nvSpPr>
          <p:cNvPr id="8" name="TextBox 7"/>
          <p:cNvSpPr txBox="1"/>
          <p:nvPr/>
        </p:nvSpPr>
        <p:spPr>
          <a:xfrm rot="19191404">
            <a:off x="677863" y="1589088"/>
            <a:ext cx="12319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i="1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433.000 MHz</a:t>
            </a:r>
            <a:endParaRPr lang="en-US" sz="1200" i="1" u="sng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926434">
            <a:off x="2529682" y="1907381"/>
            <a:ext cx="131445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i="1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433.000 MHz</a:t>
            </a:r>
            <a:endParaRPr lang="en-US" sz="1200" i="1" u="sng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70664" name="TextBox 21"/>
          <p:cNvSpPr txBox="1">
            <a:spLocks noChangeArrowheads="1"/>
          </p:cNvSpPr>
          <p:nvPr/>
        </p:nvSpPr>
        <p:spPr bwMode="auto">
          <a:xfrm>
            <a:off x="1927225" y="1779588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en-US" sz="1200" i="1" u="sng">
                <a:latin typeface="Arial" charset="0"/>
              </a:rPr>
              <a:t>Rover 1</a:t>
            </a:r>
            <a:endParaRPr lang="en-US" altLang="en-US" sz="1200" i="1" u="sng">
              <a:latin typeface="Arial" charset="0"/>
            </a:endParaRPr>
          </a:p>
        </p:txBody>
      </p:sp>
      <p:sp>
        <p:nvSpPr>
          <p:cNvPr id="70665" name="TextBox 23"/>
          <p:cNvSpPr txBox="1">
            <a:spLocks noChangeArrowheads="1"/>
          </p:cNvSpPr>
          <p:nvPr/>
        </p:nvSpPr>
        <p:spPr bwMode="auto">
          <a:xfrm>
            <a:off x="3103563" y="3711575"/>
            <a:ext cx="8509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en-US" sz="1200" i="1" u="sng">
                <a:latin typeface="Arial" charset="0"/>
              </a:rPr>
              <a:t>Rover 2</a:t>
            </a:r>
            <a:endParaRPr lang="en-US" altLang="en-US" sz="1200" i="1" u="sng">
              <a:latin typeface="Arial" charset="0"/>
            </a:endParaRPr>
          </a:p>
        </p:txBody>
      </p:sp>
      <p:pic>
        <p:nvPicPr>
          <p:cNvPr id="7066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2401888"/>
            <a:ext cx="7270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5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925" y="1131888"/>
            <a:ext cx="7270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8" name="TextBox 12"/>
          <p:cNvSpPr txBox="1">
            <a:spLocks noChangeArrowheads="1"/>
          </p:cNvSpPr>
          <p:nvPr/>
        </p:nvSpPr>
        <p:spPr bwMode="auto">
          <a:xfrm>
            <a:off x="5326063" y="2987675"/>
            <a:ext cx="533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i="1" u="sng">
                <a:latin typeface="Arial" charset="0"/>
              </a:rPr>
              <a:t>Base</a:t>
            </a:r>
          </a:p>
        </p:txBody>
      </p:sp>
      <p:pic>
        <p:nvPicPr>
          <p:cNvPr id="706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3838" y="3094038"/>
            <a:ext cx="8382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0670" name="Straight Arrow Connector 15"/>
          <p:cNvCxnSpPr>
            <a:cxnSpLocks noChangeShapeType="1"/>
          </p:cNvCxnSpPr>
          <p:nvPr/>
        </p:nvCxnSpPr>
        <p:spPr bwMode="auto">
          <a:xfrm flipV="1">
            <a:off x="5773738" y="1530350"/>
            <a:ext cx="887412" cy="52705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cxnSp>
        <p:nvCxnSpPr>
          <p:cNvPr id="70671" name="Straight Arrow Connector 16"/>
          <p:cNvCxnSpPr>
            <a:cxnSpLocks noChangeShapeType="1"/>
          </p:cNvCxnSpPr>
          <p:nvPr/>
        </p:nvCxnSpPr>
        <p:spPr bwMode="auto">
          <a:xfrm>
            <a:off x="7562850" y="1660525"/>
            <a:ext cx="596900" cy="1306513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prstDash val="lgDashDot"/>
            <a:round/>
            <a:headEnd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 rot="19703613">
            <a:off x="5545138" y="1517650"/>
            <a:ext cx="12160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i="1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433.000 MHz</a:t>
            </a:r>
            <a:endParaRPr lang="en-US" sz="1200" i="1" u="sng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3926434">
            <a:off x="7315201" y="1992312"/>
            <a:ext cx="13144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i="1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440.000 </a:t>
            </a:r>
            <a:r>
              <a:rPr lang="fr-FR" sz="1200" i="1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MHz</a:t>
            </a:r>
            <a:endParaRPr lang="en-US" sz="1200" i="1" u="sng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70674" name="TextBox 21"/>
          <p:cNvSpPr txBox="1">
            <a:spLocks noChangeArrowheads="1"/>
          </p:cNvSpPr>
          <p:nvPr/>
        </p:nvSpPr>
        <p:spPr bwMode="auto">
          <a:xfrm>
            <a:off x="6577013" y="1862138"/>
            <a:ext cx="8509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en-US" sz="1200" i="1" u="sng">
                <a:latin typeface="Arial" charset="0"/>
              </a:rPr>
              <a:t>Rover 1</a:t>
            </a:r>
            <a:endParaRPr lang="en-US" altLang="en-US" sz="1200" i="1" u="sng">
              <a:latin typeface="Arial" charset="0"/>
            </a:endParaRPr>
          </a:p>
        </p:txBody>
      </p:sp>
      <p:sp>
        <p:nvSpPr>
          <p:cNvPr id="70675" name="TextBox 23"/>
          <p:cNvSpPr txBox="1">
            <a:spLocks noChangeArrowheads="1"/>
          </p:cNvSpPr>
          <p:nvPr/>
        </p:nvSpPr>
        <p:spPr bwMode="auto">
          <a:xfrm>
            <a:off x="7888288" y="3795713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en-US" sz="1200" i="1" u="sng">
                <a:latin typeface="Arial" charset="0"/>
              </a:rPr>
              <a:t>Rover 2</a:t>
            </a:r>
            <a:endParaRPr lang="en-US" altLang="en-US" sz="1200" i="1" u="sng">
              <a:latin typeface="Arial" charset="0"/>
            </a:endParaRPr>
          </a:p>
        </p:txBody>
      </p:sp>
      <p:pic>
        <p:nvPicPr>
          <p:cNvPr id="70676" name="Picture 5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538" y="2325688"/>
            <a:ext cx="7286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7" name="Picture 5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7188" y="1157288"/>
            <a:ext cx="7286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8" name="Content Placeholder 10"/>
          <p:cNvSpPr>
            <a:spLocks noGrp="1"/>
          </p:cNvSpPr>
          <p:nvPr>
            <p:ph sz="half" idx="1"/>
          </p:nvPr>
        </p:nvSpPr>
        <p:spPr>
          <a:xfrm>
            <a:off x="-12700" y="4191000"/>
            <a:ext cx="4813300" cy="220980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altLang="en-US" sz="1800" b="0" smtClean="0">
                <a:ea typeface="ＭＳ Ｐゴシック" pitchFamily="34" charset="-128"/>
              </a:rPr>
              <a:t>Прием </a:t>
            </a:r>
            <a:r>
              <a:rPr lang="en-US" altLang="en-US" sz="1800" b="0" smtClean="0">
                <a:ea typeface="ＭＳ Ｐゴシック" pitchFamily="34" charset="-128"/>
              </a:rPr>
              <a:t>и</a:t>
            </a:r>
            <a:r>
              <a:rPr lang="ru-RU" altLang="en-US" sz="1800" b="0" smtClean="0">
                <a:ea typeface="ＭＳ Ｐゴシック" pitchFamily="34" charset="-128"/>
              </a:rPr>
              <a:t> передача на одной частоте</a:t>
            </a:r>
            <a:endParaRPr lang="en-US" altLang="en-US" sz="1800" b="0" smtClean="0">
              <a:ea typeface="ＭＳ Ｐゴシック" pitchFamily="34" charset="-128"/>
            </a:endParaRPr>
          </a:p>
          <a:p>
            <a:r>
              <a:rPr lang="en-US" sz="1800" b="0" smtClean="0">
                <a:ea typeface="ＭＳ Ｐゴシック" pitchFamily="34" charset="-128"/>
              </a:rPr>
              <a:t>Rover 2 </a:t>
            </a:r>
            <a:r>
              <a:rPr lang="ru-RU" sz="1800" b="0" smtClean="0">
                <a:ea typeface="ＭＳ Ｐゴシック" pitchFamily="34" charset="-128"/>
              </a:rPr>
              <a:t>должен быть вне зоны покрытия базы для избежание интерференции между сигналами от баз </a:t>
            </a:r>
            <a:r>
              <a:rPr lang="en-US" sz="1800" b="0" smtClean="0">
                <a:ea typeface="ＭＳ Ｐゴシック" pitchFamily="34" charset="-128"/>
              </a:rPr>
              <a:t>Rover 1</a:t>
            </a:r>
          </a:p>
        </p:txBody>
      </p:sp>
      <p:sp>
        <p:nvSpPr>
          <p:cNvPr id="25" name="Content Placeholder 10"/>
          <p:cNvSpPr txBox="1">
            <a:spLocks/>
          </p:cNvSpPr>
          <p:nvPr/>
        </p:nvSpPr>
        <p:spPr bwMode="gray">
          <a:xfrm>
            <a:off x="4495800" y="4191000"/>
            <a:ext cx="46482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marL="355600" indent="-355600">
              <a:lnSpc>
                <a:spcPct val="95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altLang="en-US">
                <a:latin typeface="Calibri" pitchFamily="34" charset="0"/>
              </a:rPr>
              <a:t>Прием и передача на разных частотах</a:t>
            </a:r>
          </a:p>
          <a:p>
            <a:pPr marL="355600" indent="-355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>
                <a:latin typeface="Calibri" pitchFamily="34" charset="0"/>
              </a:rPr>
              <a:t>Rover 2 </a:t>
            </a:r>
            <a:r>
              <a:rPr lang="ru-RU">
                <a:latin typeface="Calibri" pitchFamily="34" charset="0"/>
              </a:rPr>
              <a:t>в радиусе передачи </a:t>
            </a:r>
            <a:r>
              <a:rPr lang="en-US">
                <a:latin typeface="Calibri" pitchFamily="34" charset="0"/>
              </a:rPr>
              <a:t>Rover 1</a:t>
            </a:r>
          </a:p>
          <a:p>
            <a:pPr marL="355600" indent="-355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ru-RU">
                <a:latin typeface="Calibri" pitchFamily="34" charset="0"/>
              </a:rPr>
              <a:t>Интерференции между сигналами базы и </a:t>
            </a:r>
            <a:r>
              <a:rPr lang="en-US">
                <a:latin typeface="Calibri" pitchFamily="34" charset="0"/>
              </a:rPr>
              <a:t>Rover 1 </a:t>
            </a:r>
            <a:r>
              <a:rPr lang="ru-RU">
                <a:latin typeface="Calibri" pitchFamily="34" charset="0"/>
              </a:rPr>
              <a:t>нет</a:t>
            </a:r>
            <a:endParaRPr lang="en-US">
              <a:latin typeface="Calibri" pitchFamily="34" charset="0"/>
            </a:endParaRPr>
          </a:p>
          <a:p>
            <a:pPr marL="608013" lvl="1">
              <a:spcBef>
                <a:spcPct val="20000"/>
              </a:spcBef>
              <a:buClr>
                <a:schemeClr val="accent1"/>
              </a:buClr>
            </a:pPr>
            <a:endParaRPr lang="en-US" sz="24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Защита от кражи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47100" cy="2209800"/>
          </a:xfrm>
        </p:spPr>
        <p:txBody>
          <a:bodyPr/>
          <a:lstStyle/>
          <a:p>
            <a:r>
              <a:rPr lang="ru-RU" sz="1800" b="0" smtClean="0">
                <a:ea typeface="ＭＳ Ｐゴシック" pitchFamily="34" charset="-128"/>
              </a:rPr>
              <a:t>Приемник запоминает свои координаты</a:t>
            </a:r>
          </a:p>
          <a:p>
            <a:r>
              <a:rPr lang="ru-RU" sz="1800" b="0" smtClean="0">
                <a:ea typeface="ＭＳ Ｐゴシック" pitchFamily="34" charset="-128"/>
              </a:rPr>
              <a:t>При несанкционированном перемещении с места установки приемник блокируется и издает звуковой сигнал </a:t>
            </a:r>
          </a:p>
          <a:p>
            <a:r>
              <a:rPr lang="ru-RU" sz="1800" b="0" smtClean="0">
                <a:ea typeface="ＭＳ Ｐゴシック" pitchFamily="34" charset="-128"/>
              </a:rPr>
              <a:t>Одновременно он отправляет свои координаты на установленный номер телефона и электронную почту</a:t>
            </a:r>
          </a:p>
          <a:p>
            <a:r>
              <a:rPr lang="ru-RU" sz="1800" b="0" smtClean="0">
                <a:ea typeface="ＭＳ Ｐゴシック" pitchFamily="34" charset="-128"/>
              </a:rPr>
              <a:t>Разблокировать можно введением пароля</a:t>
            </a:r>
          </a:p>
          <a:p>
            <a:r>
              <a:rPr lang="ru-RU" sz="1800" b="0" smtClean="0">
                <a:ea typeface="ＭＳ Ｐゴシック" pitchFamily="34" charset="-128"/>
              </a:rPr>
              <a:t>Перепрошивка и извлечение батареи не снимают блокировки</a:t>
            </a:r>
            <a:endParaRPr lang="en-US" sz="1800" b="0" smtClean="0">
              <a:ea typeface="ＭＳ Ｐゴシック" pitchFamily="34" charset="-128"/>
            </a:endParaRPr>
          </a:p>
          <a:p>
            <a:endParaRPr lang="en-US" sz="2000" b="0" smtClean="0">
              <a:ea typeface="ＭＳ Ｐゴシック" pitchFamily="34" charset="-128"/>
            </a:endParaRP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0" y="3352800"/>
            <a:ext cx="16446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4397375" y="3367088"/>
            <a:ext cx="2681288" cy="1755775"/>
          </a:xfrm>
          <a:prstGeom prst="rect">
            <a:avLst/>
          </a:prstGeom>
          <a:solidFill>
            <a:srgbClr val="FFC000"/>
          </a:solidFill>
          <a:ln w="28575">
            <a:solidFill>
              <a:srgbClr val="00478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478E"/>
                </a:solidFill>
                <a:latin typeface="Arial" charset="0"/>
              </a:rPr>
              <a:t>From: spectra.sp80@gmail.com </a:t>
            </a:r>
          </a:p>
          <a:p>
            <a:r>
              <a:rPr lang="en-US" sz="1200">
                <a:solidFill>
                  <a:srgbClr val="00478E"/>
                </a:solidFill>
                <a:latin typeface="Arial" charset="0"/>
              </a:rPr>
              <a:t>Subject: </a:t>
            </a:r>
            <a:r>
              <a:rPr lang="en-US" sz="1200" b="1">
                <a:solidFill>
                  <a:srgbClr val="00478E"/>
                </a:solidFill>
                <a:latin typeface="Arial" charset="0"/>
              </a:rPr>
              <a:t>SP80 ANTI-THEFT ALERT</a:t>
            </a:r>
          </a:p>
          <a:p>
            <a:endParaRPr lang="en-US" sz="1200">
              <a:solidFill>
                <a:srgbClr val="00478E"/>
              </a:solidFill>
              <a:latin typeface="Arial" charset="0"/>
            </a:endParaRPr>
          </a:p>
          <a:p>
            <a:r>
              <a:rPr lang="en-US" sz="1200">
                <a:solidFill>
                  <a:srgbClr val="00478E"/>
                </a:solidFill>
                <a:latin typeface="Arial" charset="0"/>
              </a:rPr>
              <a:t>SP80 receiver S/N: 5345900013</a:t>
            </a:r>
          </a:p>
          <a:p>
            <a:r>
              <a:rPr lang="en-US" sz="1200">
                <a:solidFill>
                  <a:srgbClr val="00478E"/>
                </a:solidFill>
                <a:latin typeface="Arial" charset="0"/>
              </a:rPr>
              <a:t>23/01/2014 14:01:01 GMT</a:t>
            </a:r>
          </a:p>
          <a:p>
            <a:endParaRPr lang="en-US" sz="1200">
              <a:solidFill>
                <a:srgbClr val="00478E"/>
              </a:solidFill>
              <a:latin typeface="Arial" charset="0"/>
            </a:endParaRPr>
          </a:p>
          <a:p>
            <a:r>
              <a:rPr lang="en-US" sz="1200" b="1">
                <a:solidFill>
                  <a:srgbClr val="00478E"/>
                </a:solidFill>
                <a:latin typeface="Arial" charset="0"/>
              </a:rPr>
              <a:t>Current position:</a:t>
            </a:r>
          </a:p>
          <a:p>
            <a:r>
              <a:rPr lang="en-US" sz="1200" b="1">
                <a:solidFill>
                  <a:srgbClr val="00478E"/>
                </a:solidFill>
                <a:latin typeface="Arial" charset="0"/>
              </a:rPr>
              <a:t> 47 17'57.88"N</a:t>
            </a:r>
          </a:p>
          <a:p>
            <a:r>
              <a:rPr lang="en-US" sz="1200" b="1">
                <a:solidFill>
                  <a:srgbClr val="00478E"/>
                </a:solidFill>
                <a:latin typeface="Arial" charset="0"/>
              </a:rPr>
              <a:t>001 30'33.25"W</a:t>
            </a:r>
          </a:p>
        </p:txBody>
      </p:sp>
      <p:pic>
        <p:nvPicPr>
          <p:cNvPr id="71685" name="Picture 6" descr="C:\Users\jpietru\Dropbox\Private\Screenshot_2014-01-23-23-46-30.png"/>
          <p:cNvPicPr>
            <a:picLocks noChangeAspect="1" noChangeArrowheads="1"/>
          </p:cNvPicPr>
          <p:nvPr/>
        </p:nvPicPr>
        <p:blipFill>
          <a:blip r:embed="rId4"/>
          <a:srcRect t="3934" b="57735"/>
          <a:stretch>
            <a:fillRect/>
          </a:stretch>
        </p:blipFill>
        <p:spPr bwMode="auto">
          <a:xfrm>
            <a:off x="4384675" y="5122863"/>
            <a:ext cx="2233613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3352800"/>
            <a:ext cx="20161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Защита от несанкционированного  использования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2209800"/>
          </a:xfrm>
        </p:spPr>
        <p:txBody>
          <a:bodyPr/>
          <a:lstStyle/>
          <a:p>
            <a:r>
              <a:rPr lang="ru-RU" b="0" smtClean="0">
                <a:ea typeface="ＭＳ Ｐゴシック" pitchFamily="34" charset="-128"/>
              </a:rPr>
              <a:t>При включении приемник запрашивает ввод пароля</a:t>
            </a:r>
          </a:p>
          <a:p>
            <a:r>
              <a:rPr lang="ru-RU" b="0" smtClean="0">
                <a:ea typeface="ＭＳ Ｐゴシック" pitchFamily="34" charset="-128"/>
              </a:rPr>
              <a:t>Без ввода пароля приемник работает в ограниченно  функциональном режиме</a:t>
            </a:r>
          </a:p>
          <a:p>
            <a:r>
              <a:rPr lang="ru-RU" b="0" smtClean="0">
                <a:ea typeface="ＭＳ Ｐゴシック" pitchFamily="34" charset="-128"/>
              </a:rPr>
              <a:t>После ввода пароля приемник работает в полнофункциональном  режиме</a:t>
            </a:r>
            <a:endParaRPr lang="en-US" b="0" smtClean="0">
              <a:ea typeface="ＭＳ Ｐゴシック" pitchFamily="34" charset="-128"/>
            </a:endParaRPr>
          </a:p>
          <a:p>
            <a:endParaRPr lang="en-US" b="0" i="1" smtClean="0">
              <a:ea typeface="ＭＳ Ｐゴシック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419475" y="4518025"/>
            <a:ext cx="335280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headEnd type="none" w="med" len="med"/>
            <a:tailEnd type="arrow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3732" name="TextBox 16"/>
          <p:cNvSpPr txBox="1">
            <a:spLocks noChangeArrowheads="1"/>
          </p:cNvSpPr>
          <p:nvPr/>
        </p:nvSpPr>
        <p:spPr bwMode="auto">
          <a:xfrm>
            <a:off x="3657600" y="4194175"/>
            <a:ext cx="3114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latin typeface="Arial" charset="0"/>
              </a:rPr>
              <a:t>Хочешь поработать? </a:t>
            </a:r>
          </a:p>
          <a:p>
            <a:pPr algn="ctr"/>
            <a:r>
              <a:rPr lang="ru-RU">
                <a:solidFill>
                  <a:srgbClr val="000000"/>
                </a:solidFill>
                <a:latin typeface="Arial" charset="0"/>
              </a:rPr>
              <a:t>Скажи волшебное слово!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7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886200"/>
            <a:ext cx="208121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3734" name="Group 4"/>
          <p:cNvGrpSpPr>
            <a:grpSpLocks/>
          </p:cNvGrpSpPr>
          <p:nvPr/>
        </p:nvGrpSpPr>
        <p:grpSpPr bwMode="auto">
          <a:xfrm>
            <a:off x="533400" y="3429000"/>
            <a:ext cx="1819275" cy="2409825"/>
            <a:chOff x="1143000" y="2924174"/>
            <a:chExt cx="1819891" cy="2409825"/>
          </a:xfrm>
        </p:grpSpPr>
        <p:pic>
          <p:nvPicPr>
            <p:cNvPr id="7373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3000" y="2924174"/>
              <a:ext cx="1389193" cy="240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38400" y="3352800"/>
              <a:ext cx="524491" cy="680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Ограниченное время использование приемника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2209800"/>
          </a:xfrm>
        </p:spPr>
        <p:txBody>
          <a:bodyPr/>
          <a:lstStyle/>
          <a:p>
            <a:r>
              <a:rPr lang="ru-RU" b="0" smtClean="0">
                <a:ea typeface="ＭＳ Ｐゴシック" pitchFamily="34" charset="-128"/>
              </a:rPr>
              <a:t>Позволяет задать ограничить время использования приемника </a:t>
            </a:r>
            <a:r>
              <a:rPr lang="en-US" b="0" smtClean="0">
                <a:ea typeface="ＭＳ Ｐゴシック" pitchFamily="34" charset="-128"/>
              </a:rPr>
              <a:t>(</a:t>
            </a:r>
            <a:r>
              <a:rPr lang="ru-RU" b="0" smtClean="0">
                <a:ea typeface="ＭＳ Ｐゴシック" pitchFamily="34" charset="-128"/>
              </a:rPr>
              <a:t>например: </a:t>
            </a:r>
            <a:r>
              <a:rPr lang="en-US" b="0" smtClean="0">
                <a:ea typeface="ＭＳ Ｐゴシック" pitchFamily="34" charset="-128"/>
              </a:rPr>
              <a:t>30 </a:t>
            </a:r>
            <a:r>
              <a:rPr lang="ru-RU" b="0" smtClean="0">
                <a:ea typeface="ＭＳ Ｐゴシック" pitchFamily="34" charset="-128"/>
              </a:rPr>
              <a:t>дней</a:t>
            </a:r>
            <a:r>
              <a:rPr lang="en-US" b="0" smtClean="0">
                <a:ea typeface="ＭＳ Ｐゴシック" pitchFamily="34" charset="-128"/>
              </a:rPr>
              <a:t>) </a:t>
            </a:r>
          </a:p>
          <a:p>
            <a:r>
              <a:rPr lang="ru-RU" b="0" smtClean="0">
                <a:ea typeface="ＭＳ Ｐゴシック" pitchFamily="34" charset="-128"/>
              </a:rPr>
              <a:t>По окончании периода приемник </a:t>
            </a:r>
            <a:r>
              <a:rPr lang="en-US" b="0" smtClean="0">
                <a:ea typeface="ＭＳ Ｐゴシック" pitchFamily="34" charset="-128"/>
              </a:rPr>
              <a:t>SP80 </a:t>
            </a:r>
            <a:r>
              <a:rPr lang="ru-RU" b="0" smtClean="0">
                <a:ea typeface="ＭＳ Ｐゴシック" pitchFamily="34" charset="-128"/>
              </a:rPr>
              <a:t>блокируется</a:t>
            </a:r>
            <a:endParaRPr lang="en-US" b="0" smtClean="0">
              <a:ea typeface="ＭＳ Ｐゴシック" pitchFamily="34" charset="-128"/>
            </a:endParaRPr>
          </a:p>
          <a:p>
            <a:r>
              <a:rPr lang="ru-RU" b="0" smtClean="0">
                <a:ea typeface="ＭＳ Ｐゴシック" pitchFamily="34" charset="-128"/>
              </a:rPr>
              <a:t>Эффективное решение при продаже в рассрочку или  сдаче приемника в аренду</a:t>
            </a:r>
            <a:endParaRPr lang="en-US" b="0" smtClean="0">
              <a:ea typeface="ＭＳ Ｐゴシック" pitchFamily="34" charset="-128"/>
            </a:endParaRPr>
          </a:p>
          <a:p>
            <a:endParaRPr lang="en-US" b="0" i="1" smtClean="0">
              <a:ea typeface="ＭＳ Ｐゴシック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819275" y="4514850"/>
            <a:ext cx="335280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headEnd type="none" w="med" len="med"/>
            <a:tailEnd type="arrow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5780" name="TextBox 16"/>
          <p:cNvSpPr txBox="1">
            <a:spLocks noChangeArrowheads="1"/>
          </p:cNvSpPr>
          <p:nvPr/>
        </p:nvSpPr>
        <p:spPr bwMode="auto">
          <a:xfrm>
            <a:off x="1905000" y="4191000"/>
            <a:ext cx="326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latin typeface="Arial" charset="0"/>
              </a:rPr>
              <a:t>Время расплаты настало, Сударь!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578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2895600"/>
            <a:ext cx="16652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7"/>
          <p:cNvCxnSpPr/>
          <p:nvPr/>
        </p:nvCxnSpPr>
        <p:spPr bwMode="auto">
          <a:xfrm flipH="1">
            <a:off x="5911850" y="3638550"/>
            <a:ext cx="2416175" cy="80168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headEnd type="none" w="med" len="med"/>
            <a:tailEnd type="arrow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5783" name="TextBox 12"/>
          <p:cNvSpPr txBox="1">
            <a:spLocks noChangeArrowheads="1"/>
          </p:cNvSpPr>
          <p:nvPr/>
        </p:nvSpPr>
        <p:spPr bwMode="auto">
          <a:xfrm rot="-1003401">
            <a:off x="6427788" y="3678238"/>
            <a:ext cx="1257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Validity</a:t>
            </a:r>
          </a:p>
        </p:txBody>
      </p:sp>
      <p:sp>
        <p:nvSpPr>
          <p:cNvPr id="75784" name="TextBox 14"/>
          <p:cNvSpPr txBox="1">
            <a:spLocks noChangeArrowheads="1"/>
          </p:cNvSpPr>
          <p:nvPr/>
        </p:nvSpPr>
        <p:spPr bwMode="auto">
          <a:xfrm rot="-1178651">
            <a:off x="6369050" y="4098925"/>
            <a:ext cx="1768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SMS message</a:t>
            </a:r>
          </a:p>
        </p:txBody>
      </p:sp>
      <p:pic>
        <p:nvPicPr>
          <p:cNvPr id="7578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505200"/>
            <a:ext cx="1090613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6" name="TextBox 17"/>
          <p:cNvSpPr txBox="1">
            <a:spLocks noChangeArrowheads="1"/>
          </p:cNvSpPr>
          <p:nvPr/>
        </p:nvSpPr>
        <p:spPr bwMode="auto">
          <a:xfrm>
            <a:off x="2819400" y="4953000"/>
            <a:ext cx="143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Survey Pro</a:t>
            </a:r>
          </a:p>
        </p:txBody>
      </p:sp>
      <p:pic>
        <p:nvPicPr>
          <p:cNvPr id="75787" name="Picture 2" descr="C:\Users\ajoshi\Desktop\Spectra Pictures\IMG_20150504_135829177_HDR.jpg"/>
          <p:cNvPicPr>
            <a:picLocks noChangeAspect="1" noChangeArrowheads="1"/>
          </p:cNvPicPr>
          <p:nvPr/>
        </p:nvPicPr>
        <p:blipFill>
          <a:blip r:embed="rId5"/>
          <a:srcRect t="14386" b="6514"/>
          <a:stretch>
            <a:fillRect/>
          </a:stretch>
        </p:blipFill>
        <p:spPr bwMode="auto">
          <a:xfrm>
            <a:off x="152400" y="3657600"/>
            <a:ext cx="1604963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Мониторинг и управление приемником через SMS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495800" cy="144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z="2000" smtClean="0">
                <a:ea typeface="ＭＳ Ｐゴシック" pitchFamily="34" charset="-128"/>
              </a:rPr>
              <a:t>Всего более 30 коменд</a:t>
            </a:r>
          </a:p>
          <a:p>
            <a:pPr marL="0" indent="0"/>
            <a:r>
              <a:rPr lang="ru-RU" sz="2000" smtClean="0">
                <a:ea typeface="ＭＳ Ｐゴシック" pitchFamily="34" charset="-128"/>
              </a:rPr>
              <a:t>Мониторинг</a:t>
            </a:r>
          </a:p>
          <a:p>
            <a:pPr marL="0" indent="0"/>
            <a:endParaRPr lang="en-US" sz="2000" b="0" smtClean="0">
              <a:ea typeface="ＭＳ Ｐゴシック" pitchFamily="34" charset="-128"/>
            </a:endParaRPr>
          </a:p>
          <a:p>
            <a:pPr lvl="1"/>
            <a:r>
              <a:rPr lang="ru-RU" sz="1800" b="0" smtClean="0">
                <a:ea typeface="ＭＳ Ｐゴシック" pitchFamily="34" charset="-128"/>
              </a:rPr>
              <a:t>Уровень заряда батареи</a:t>
            </a:r>
            <a:endParaRPr lang="en-US" sz="1800" b="0" smtClean="0">
              <a:ea typeface="ＭＳ Ｐゴシック" pitchFamily="34" charset="-128"/>
            </a:endParaRPr>
          </a:p>
          <a:p>
            <a:pPr lvl="1"/>
            <a:r>
              <a:rPr lang="ru-RU" sz="1800" b="0" smtClean="0">
                <a:ea typeface="ＭＳ Ｐゴシック" pitchFamily="34" charset="-128"/>
              </a:rPr>
              <a:t>Координаты базы</a:t>
            </a:r>
            <a:endParaRPr lang="en-US" sz="1800" b="0" smtClean="0">
              <a:ea typeface="ＭＳ Ｐゴシック" pitchFamily="34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4191000" y="1143000"/>
            <a:ext cx="502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endParaRPr lang="ru-RU" sz="2000" b="1">
              <a:solidFill>
                <a:srgbClr val="000000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r>
              <a:rPr lang="ru-RU" sz="2000" b="1">
                <a:solidFill>
                  <a:srgbClr val="000000"/>
                </a:solidFill>
                <a:latin typeface="Arial" charset="0"/>
              </a:rPr>
              <a:t>Конфигурирование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478E"/>
              </a:buClr>
              <a:buFont typeface="Wingdings" pitchFamily="2" charset="2"/>
              <a:buChar char="§"/>
            </a:pPr>
            <a:endParaRPr lang="en-US" sz="2000">
              <a:solidFill>
                <a:srgbClr val="000000"/>
              </a:solidFill>
              <a:latin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Включение/Выключение записи сырых данных</a:t>
            </a:r>
            <a:endParaRPr lang="en-US">
              <a:solidFill>
                <a:srgbClr val="000000"/>
              </a:solidFill>
              <a:latin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478E"/>
              </a:buClr>
              <a:buFont typeface="Arial" charset="0"/>
              <a:buChar char="–"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Установка интервала записи и т.д.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28988"/>
            <a:ext cx="38862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200400"/>
            <a:ext cx="29718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31788" y="1366838"/>
            <a:ext cx="1458912" cy="4906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Встроенный </a:t>
            </a:r>
            <a:r>
              <a:rPr lang="en-US" smtClean="0">
                <a:ea typeface="ＭＳ Ｐゴシック" pitchFamily="34" charset="-128"/>
              </a:rPr>
              <a:t>NTRIP CASTER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" y="1782763"/>
            <a:ext cx="1016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2674938"/>
            <a:ext cx="1016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3497263"/>
            <a:ext cx="10160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7"/>
          <p:cNvPicPr>
            <a:picLocks noChangeAspect="1" noChangeArrowheads="1"/>
          </p:cNvPicPr>
          <p:nvPr/>
        </p:nvPicPr>
        <p:blipFill>
          <a:blip r:embed="rId4"/>
          <a:srcRect b="46873"/>
          <a:stretch>
            <a:fillRect/>
          </a:stretch>
        </p:blipFill>
        <p:spPr bwMode="auto">
          <a:xfrm>
            <a:off x="561975" y="4395788"/>
            <a:ext cx="976313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 bwMode="gray">
          <a:xfrm>
            <a:off x="541663" y="5616534"/>
            <a:ext cx="1355459" cy="584776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</a:p>
        </p:txBody>
      </p:sp>
      <p:sp>
        <p:nvSpPr>
          <p:cNvPr id="79882" name="TextBox 16"/>
          <p:cNvSpPr txBox="1">
            <a:spLocks noChangeArrowheads="1"/>
          </p:cNvSpPr>
          <p:nvPr/>
        </p:nvSpPr>
        <p:spPr bwMode="gray">
          <a:xfrm>
            <a:off x="468313" y="879475"/>
            <a:ext cx="17351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Серверы</a:t>
            </a:r>
            <a:endParaRPr lang="en-US" sz="3200" b="1">
              <a:latin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80288" y="1366838"/>
            <a:ext cx="1458912" cy="46910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pic>
        <p:nvPicPr>
          <p:cNvPr id="79884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1263" y="1658938"/>
            <a:ext cx="11572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5" name="Picture 4" descr="C:\Users\jpietru\Documents\Survey\GNSS portfolio\SP60\SP60 Pics\Application pictures\_57A2772.jpg"/>
          <p:cNvPicPr>
            <a:picLocks noChangeAspect="1" noChangeArrowheads="1"/>
          </p:cNvPicPr>
          <p:nvPr/>
        </p:nvPicPr>
        <p:blipFill>
          <a:blip r:embed="rId6"/>
          <a:srcRect l="66634" t="15022" r="24731" b="48627"/>
          <a:stretch>
            <a:fillRect/>
          </a:stretch>
        </p:blipFill>
        <p:spPr bwMode="auto">
          <a:xfrm>
            <a:off x="8169275" y="2468563"/>
            <a:ext cx="5492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67613" y="3797300"/>
            <a:ext cx="46037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7" name="Picture 2" descr="Geo 7"/>
          <p:cNvPicPr>
            <a:picLocks noChangeAspect="1" noChangeArrowheads="1"/>
          </p:cNvPicPr>
          <p:nvPr/>
        </p:nvPicPr>
        <p:blipFill>
          <a:blip r:embed="rId8"/>
          <a:srcRect l="36050" r="35352"/>
          <a:stretch>
            <a:fillRect/>
          </a:stretch>
        </p:blipFill>
        <p:spPr bwMode="auto">
          <a:xfrm>
            <a:off x="8269288" y="4873625"/>
            <a:ext cx="373062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8" name="TextBox 25"/>
          <p:cNvSpPr txBox="1">
            <a:spLocks noChangeArrowheads="1"/>
          </p:cNvSpPr>
          <p:nvPr/>
        </p:nvSpPr>
        <p:spPr bwMode="gray">
          <a:xfrm>
            <a:off x="7467600" y="895350"/>
            <a:ext cx="1439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Клиент</a:t>
            </a:r>
            <a:endParaRPr lang="en-US" sz="3200" b="1">
              <a:latin typeface="Calibri" pitchFamily="34" charset="0"/>
            </a:endParaRPr>
          </a:p>
        </p:txBody>
      </p:sp>
      <p:grpSp>
        <p:nvGrpSpPr>
          <p:cNvPr id="79889" name="Group 2068"/>
          <p:cNvGrpSpPr>
            <a:grpSpLocks/>
          </p:cNvGrpSpPr>
          <p:nvPr/>
        </p:nvGrpSpPr>
        <p:grpSpPr bwMode="auto">
          <a:xfrm>
            <a:off x="2136775" y="3133725"/>
            <a:ext cx="1089025" cy="1046163"/>
            <a:chOff x="2403829" y="3260474"/>
            <a:chExt cx="2059726" cy="1486552"/>
          </a:xfrm>
        </p:grpSpPr>
        <p:sp>
          <p:nvSpPr>
            <p:cNvPr id="2065" name="Cloud 2064"/>
            <p:cNvSpPr/>
            <p:nvPr/>
          </p:nvSpPr>
          <p:spPr>
            <a:xfrm rot="859260">
              <a:off x="2403829" y="3260474"/>
              <a:ext cx="2059726" cy="142339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9912" name="TextBox 2063"/>
            <p:cNvSpPr txBox="1">
              <a:spLocks noChangeArrowheads="1"/>
            </p:cNvSpPr>
            <p:nvPr/>
          </p:nvSpPr>
          <p:spPr bwMode="gray">
            <a:xfrm>
              <a:off x="2630971" y="3567183"/>
              <a:ext cx="1830755" cy="11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2F95D2"/>
                  </a:solidFill>
                  <a:latin typeface="Calibri" pitchFamily="34" charset="0"/>
                </a:rPr>
                <a:t>Internet</a:t>
              </a:r>
            </a:p>
          </p:txBody>
        </p:sp>
      </p:grpSp>
      <p:pic>
        <p:nvPicPr>
          <p:cNvPr id="79890" name="Picture 13"/>
          <p:cNvPicPr>
            <a:picLocks noChangeAspect="1"/>
          </p:cNvPicPr>
          <p:nvPr/>
        </p:nvPicPr>
        <p:blipFill>
          <a:blip r:embed="rId9"/>
          <a:srcRect l="17804" t="21651" r="27953" b="36874"/>
          <a:stretch>
            <a:fillRect/>
          </a:stretch>
        </p:blipFill>
        <p:spPr bwMode="auto">
          <a:xfrm>
            <a:off x="4181475" y="2289175"/>
            <a:ext cx="6921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2213" y="4138613"/>
            <a:ext cx="10160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92" name="TextBox 18"/>
          <p:cNvSpPr txBox="1">
            <a:spLocks noChangeArrowheads="1"/>
          </p:cNvSpPr>
          <p:nvPr/>
        </p:nvSpPr>
        <p:spPr bwMode="gray">
          <a:xfrm>
            <a:off x="3505200" y="3657600"/>
            <a:ext cx="1466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Calibri" pitchFamily="34" charset="0"/>
              </a:rPr>
              <a:t>CASTER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90925" y="3349625"/>
            <a:ext cx="1252538" cy="180975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  <p:cxnSp>
        <p:nvCxnSpPr>
          <p:cNvPr id="2071" name="Curved Connector 2070"/>
          <p:cNvCxnSpPr>
            <a:endCxn id="2065" idx="3"/>
          </p:cNvCxnSpPr>
          <p:nvPr/>
        </p:nvCxnSpPr>
        <p:spPr>
          <a:xfrm>
            <a:off x="1576388" y="2006600"/>
            <a:ext cx="1187450" cy="11969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stCxn id="6" idx="3"/>
            <a:endCxn id="2065" idx="2"/>
          </p:cNvCxnSpPr>
          <p:nvPr/>
        </p:nvCxnSpPr>
        <p:spPr>
          <a:xfrm>
            <a:off x="1601788" y="2981325"/>
            <a:ext cx="555625" cy="4746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7" idx="2"/>
          </p:cNvCxnSpPr>
          <p:nvPr/>
        </p:nvCxnSpPr>
        <p:spPr>
          <a:xfrm rot="5400000" flipH="1" flipV="1">
            <a:off x="1431132" y="3271044"/>
            <a:ext cx="503237" cy="1177925"/>
          </a:xfrm>
          <a:prstGeom prst="curvedConnector4">
            <a:avLst>
              <a:gd name="adj1" fmla="val -45464"/>
              <a:gd name="adj2" fmla="val 71554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endCxn id="2065" idx="1"/>
          </p:cNvCxnSpPr>
          <p:nvPr/>
        </p:nvCxnSpPr>
        <p:spPr>
          <a:xfrm flipV="1">
            <a:off x="1538288" y="4117975"/>
            <a:ext cx="1050925" cy="75565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0" idx="3"/>
          </p:cNvCxnSpPr>
          <p:nvPr/>
        </p:nvCxnSpPr>
        <p:spPr>
          <a:xfrm flipV="1">
            <a:off x="1897063" y="4144963"/>
            <a:ext cx="854075" cy="176371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9912" idx="3"/>
            <a:endCxn id="28" idx="1"/>
          </p:cNvCxnSpPr>
          <p:nvPr/>
        </p:nvCxnSpPr>
        <p:spPr>
          <a:xfrm>
            <a:off x="3224213" y="3763963"/>
            <a:ext cx="366712" cy="49053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79900" name="Group 77"/>
          <p:cNvGrpSpPr>
            <a:grpSpLocks/>
          </p:cNvGrpSpPr>
          <p:nvPr/>
        </p:nvGrpSpPr>
        <p:grpSpPr bwMode="auto">
          <a:xfrm>
            <a:off x="5435600" y="3106738"/>
            <a:ext cx="1087438" cy="1047750"/>
            <a:chOff x="2403829" y="3260474"/>
            <a:chExt cx="2059726" cy="1486552"/>
          </a:xfrm>
        </p:grpSpPr>
        <p:sp>
          <p:nvSpPr>
            <p:cNvPr id="79" name="Cloud 78"/>
            <p:cNvSpPr/>
            <p:nvPr/>
          </p:nvSpPr>
          <p:spPr>
            <a:xfrm rot="859260">
              <a:off x="2403829" y="3260474"/>
              <a:ext cx="2059726" cy="142348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9910" name="TextBox 79"/>
            <p:cNvSpPr txBox="1">
              <a:spLocks noChangeArrowheads="1"/>
            </p:cNvSpPr>
            <p:nvPr/>
          </p:nvSpPr>
          <p:spPr bwMode="gray">
            <a:xfrm>
              <a:off x="2630971" y="3567183"/>
              <a:ext cx="1830755" cy="11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2F95D2"/>
                  </a:solidFill>
                  <a:latin typeface="Calibri" pitchFamily="34" charset="0"/>
                </a:rPr>
                <a:t>Internet</a:t>
              </a:r>
            </a:p>
          </p:txBody>
        </p:sp>
      </p:grpSp>
      <p:cxnSp>
        <p:nvCxnSpPr>
          <p:cNvPr id="40" name="Curved Connector 39"/>
          <p:cNvCxnSpPr>
            <a:stCxn id="28" idx="3"/>
            <a:endCxn id="79" idx="2"/>
          </p:cNvCxnSpPr>
          <p:nvPr/>
        </p:nvCxnSpPr>
        <p:spPr>
          <a:xfrm flipV="1">
            <a:off x="4843463" y="3429000"/>
            <a:ext cx="612775" cy="82550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79" idx="3"/>
          </p:cNvCxnSpPr>
          <p:nvPr/>
        </p:nvCxnSpPr>
        <p:spPr>
          <a:xfrm rot="5400000" flipH="1" flipV="1">
            <a:off x="6269831" y="1797844"/>
            <a:ext cx="1171575" cy="1589088"/>
          </a:xfrm>
          <a:prstGeom prst="curvedConnector2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9" name="Curved Connector 88"/>
          <p:cNvCxnSpPr>
            <a:stCxn id="79910" idx="3"/>
          </p:cNvCxnSpPr>
          <p:nvPr/>
        </p:nvCxnSpPr>
        <p:spPr>
          <a:xfrm flipV="1">
            <a:off x="6523038" y="2981325"/>
            <a:ext cx="1617662" cy="757238"/>
          </a:xfrm>
          <a:prstGeom prst="curvedConnector3">
            <a:avLst>
              <a:gd name="adj1" fmla="val 50000"/>
            </a:avLst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2" name="Curved Connector 91"/>
          <p:cNvCxnSpPr>
            <a:endCxn id="24" idx="0"/>
          </p:cNvCxnSpPr>
          <p:nvPr/>
        </p:nvCxnSpPr>
        <p:spPr>
          <a:xfrm>
            <a:off x="6473825" y="3859213"/>
            <a:ext cx="1093788" cy="615950"/>
          </a:xfrm>
          <a:prstGeom prst="curvedConnector3">
            <a:avLst>
              <a:gd name="adj1" fmla="val 50000"/>
            </a:avLst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5" name="Curved Connector 94"/>
          <p:cNvCxnSpPr>
            <a:stCxn id="79" idx="1"/>
            <a:endCxn id="2050" idx="1"/>
          </p:cNvCxnSpPr>
          <p:nvPr/>
        </p:nvCxnSpPr>
        <p:spPr>
          <a:xfrm rot="16200000" flipH="1">
            <a:off x="6409531" y="3569494"/>
            <a:ext cx="1336675" cy="2382838"/>
          </a:xfrm>
          <a:prstGeom prst="curvedConnector2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9906" name="TextBox 97"/>
          <p:cNvSpPr txBox="1">
            <a:spLocks noChangeArrowheads="1"/>
          </p:cNvSpPr>
          <p:nvPr/>
        </p:nvSpPr>
        <p:spPr bwMode="gray">
          <a:xfrm rot="2262899">
            <a:off x="1841500" y="2022475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данные</a:t>
            </a:r>
            <a:endParaRPr lang="en-US" sz="2400" b="1">
              <a:latin typeface="Calibri" pitchFamily="34" charset="0"/>
            </a:endParaRPr>
          </a:p>
        </p:txBody>
      </p:sp>
      <p:sp>
        <p:nvSpPr>
          <p:cNvPr id="79907" name="TextBox 98"/>
          <p:cNvSpPr txBox="1">
            <a:spLocks noChangeArrowheads="1"/>
          </p:cNvSpPr>
          <p:nvPr/>
        </p:nvSpPr>
        <p:spPr bwMode="gray">
          <a:xfrm rot="-2255877">
            <a:off x="5765800" y="2035175"/>
            <a:ext cx="146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поправки</a:t>
            </a:r>
            <a:endParaRPr lang="en-US" sz="2400" b="1">
              <a:latin typeface="Calibri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40250" y="2698750"/>
            <a:ext cx="266700" cy="1517650"/>
          </a:xfrm>
          <a:custGeom>
            <a:avLst/>
            <a:gdLst>
              <a:gd name="connsiteX0" fmla="*/ 0 w 355250"/>
              <a:gd name="connsiteY0" fmla="*/ 0 h 1443392"/>
              <a:gd name="connsiteX1" fmla="*/ 355180 w 355250"/>
              <a:gd name="connsiteY1" fmla="*/ 1125997 h 1443392"/>
              <a:gd name="connsiteX2" fmla="*/ 30228 w 355250"/>
              <a:gd name="connsiteY2" fmla="*/ 1443392 h 144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250" h="1443392">
                <a:moveTo>
                  <a:pt x="0" y="0"/>
                </a:moveTo>
                <a:cubicBezTo>
                  <a:pt x="175071" y="442716"/>
                  <a:pt x="350142" y="885432"/>
                  <a:pt x="355180" y="1125997"/>
                </a:cubicBezTo>
                <a:cubicBezTo>
                  <a:pt x="360218" y="1366562"/>
                  <a:pt x="93203" y="1413164"/>
                  <a:pt x="30228" y="14433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sng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Стандартные аксессуары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/>
          <a:srcRect l="7869" r="2960"/>
          <a:stretch>
            <a:fillRect/>
          </a:stretch>
        </p:blipFill>
        <p:spPr bwMode="auto">
          <a:xfrm>
            <a:off x="4594225" y="1112838"/>
            <a:ext cx="4567238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5"/>
          <p:cNvPicPr>
            <a:picLocks noChangeAspect="1" noChangeArrowheads="1"/>
          </p:cNvPicPr>
          <p:nvPr/>
        </p:nvPicPr>
        <p:blipFill>
          <a:blip r:embed="rId4"/>
          <a:srcRect l="3072" r="1076"/>
          <a:stretch>
            <a:fillRect/>
          </a:stretch>
        </p:blipFill>
        <p:spPr bwMode="auto">
          <a:xfrm>
            <a:off x="250825" y="1101725"/>
            <a:ext cx="4321175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7924800" cy="746125"/>
          </a:xfrm>
        </p:spPr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SP90м области применения: геодезия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7391400" cy="5334000"/>
          </a:xfrm>
        </p:spPr>
        <p:txBody>
          <a:bodyPr/>
          <a:lstStyle/>
          <a:p>
            <a:r>
              <a:rPr lang="ru-RU" sz="2800" smtClean="0">
                <a:ea typeface="ＭＳ Ｐゴシック" pitchFamily="34" charset="-128"/>
              </a:rPr>
              <a:t>Геодезические работы:</a:t>
            </a:r>
          </a:p>
          <a:p>
            <a:r>
              <a:rPr lang="ru-RU" b="0" smtClean="0">
                <a:ea typeface="ＭＳ Ｐゴシック" pitchFamily="34" charset="-128"/>
              </a:rPr>
              <a:t>RTK база</a:t>
            </a:r>
          </a:p>
          <a:p>
            <a:r>
              <a:rPr lang="ru-RU" b="0" smtClean="0">
                <a:ea typeface="ＭＳ Ｐゴシック" pitchFamily="34" charset="-128"/>
              </a:rPr>
              <a:t>Сбор сырых данных для постобработки</a:t>
            </a:r>
          </a:p>
          <a:p>
            <a:r>
              <a:rPr lang="ru-RU" b="0" smtClean="0">
                <a:ea typeface="ＭＳ Ｐゴシック" pitchFamily="34" charset="-128"/>
              </a:rPr>
              <a:t>RTK ровер</a:t>
            </a:r>
          </a:p>
          <a:p>
            <a:r>
              <a:rPr lang="ru-RU" b="0" smtClean="0">
                <a:ea typeface="ＭＳ Ｐゴシック" pitchFamily="34" charset="-128"/>
              </a:rPr>
              <a:t>RTK сетевой ровер</a:t>
            </a:r>
          </a:p>
          <a:p>
            <a:r>
              <a:rPr lang="ru-RU" b="0" smtClean="0">
                <a:ea typeface="ＭＳ Ｐゴシック" pitchFamily="34" charset="-128"/>
              </a:rPr>
              <a:t>CORS</a:t>
            </a:r>
          </a:p>
          <a:p>
            <a:r>
              <a:rPr lang="ru-RU" b="0" smtClean="0">
                <a:ea typeface="ＭＳ Ｐゴシック" pitchFamily="34" charset="-128"/>
              </a:rPr>
              <a:t>Мониторинг</a:t>
            </a:r>
          </a:p>
        </p:txBody>
      </p:sp>
      <p:pic>
        <p:nvPicPr>
          <p:cNvPr id="129028" name="Picture 7"/>
          <p:cNvPicPr>
            <a:picLocks noChangeAspect="1"/>
          </p:cNvPicPr>
          <p:nvPr/>
        </p:nvPicPr>
        <p:blipFill>
          <a:blip r:embed="rId2"/>
          <a:srcRect r="14818" b="4442"/>
          <a:stretch>
            <a:fillRect/>
          </a:stretch>
        </p:blipFill>
        <p:spPr bwMode="auto">
          <a:xfrm>
            <a:off x="6672263" y="885825"/>
            <a:ext cx="2032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4163" y="2590800"/>
            <a:ext cx="21177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392613"/>
            <a:ext cx="20748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429000"/>
            <a:ext cx="209232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Контакты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886200"/>
            <a:ext cx="8329613" cy="2590800"/>
          </a:xfrm>
        </p:spPr>
        <p:txBody>
          <a:bodyPr/>
          <a:lstStyle/>
          <a:p>
            <a:r>
              <a:rPr lang="ru-RU" sz="2000" smtClean="0">
                <a:ea typeface="ＭＳ Ｐゴシック" pitchFamily="34" charset="-128"/>
              </a:rPr>
              <a:t>603122, г.Нижний Новгород</a:t>
            </a:r>
            <a:r>
              <a:rPr lang="ru-RU" sz="2000" b="0" smtClean="0">
                <a:ea typeface="ＭＳ Ｐゴシック" pitchFamily="34" charset="-128"/>
              </a:rPr>
              <a:t>, ул.Кузнечихинская, д.100, офис 3, этаж 3</a:t>
            </a:r>
            <a:br>
              <a:rPr lang="ru-RU" sz="2000" b="0" smtClean="0">
                <a:ea typeface="ＭＳ Ｐゴシック" pitchFamily="34" charset="-128"/>
              </a:rPr>
            </a:br>
            <a:r>
              <a:rPr lang="ru-RU" sz="2000" b="0" smtClean="0">
                <a:ea typeface="ＭＳ Ｐゴシック" pitchFamily="34" charset="-128"/>
              </a:rPr>
              <a:t>e-mail:</a:t>
            </a:r>
            <a:r>
              <a:rPr lang="ru-RU" sz="2000" b="0" smtClean="0">
                <a:ea typeface="ＭＳ Ｐゴシック" pitchFamily="34" charset="-128"/>
                <a:hlinkClick r:id="rId2" tooltip="Электронная почта по любым вопросам."/>
              </a:rPr>
              <a:t>sale@geopribory.com</a:t>
            </a:r>
            <a:r>
              <a:rPr lang="ru-RU" sz="2000" b="0" smtClean="0">
                <a:ea typeface="ＭＳ Ｐゴシック" pitchFamily="34" charset="-128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ru-RU" sz="2000" b="0" smtClean="0">
                <a:ea typeface="ＭＳ Ｐゴシック" pitchFamily="34" charset="-128"/>
              </a:rPr>
              <a:t>	phone: +7 (831) 468-48-33, 468-45-83, 417-78-92, +7 953 415 69 03</a:t>
            </a:r>
          </a:p>
          <a:p>
            <a:endParaRPr lang="ru-RU" sz="2400" smtClean="0">
              <a:ea typeface="ＭＳ Ｐゴシック" pitchFamily="34" charset="-128"/>
            </a:endParaRPr>
          </a:p>
        </p:txBody>
      </p:sp>
      <p:pic>
        <p:nvPicPr>
          <p:cNvPr id="83976" name="Picture 8" descr="ООО-«Геодезические-приборы»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447800"/>
            <a:ext cx="6211888" cy="198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7924800" cy="746125"/>
          </a:xfrm>
        </p:spPr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SP90м области применения: строительство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29613" cy="5334000"/>
          </a:xfrm>
        </p:spPr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Строительство:</a:t>
            </a:r>
            <a:endParaRPr lang="ru-RU" sz="2800" smtClean="0">
              <a:ea typeface="ＭＳ Ｐゴシック" pitchFamily="34" charset="-128"/>
            </a:endParaRPr>
          </a:p>
          <a:p>
            <a:r>
              <a:rPr lang="ru-RU" sz="2000" smtClean="0">
                <a:ea typeface="ＭＳ Ｐゴシック" pitchFamily="34" charset="-128"/>
              </a:rPr>
              <a:t>Управление строительной техникой</a:t>
            </a:r>
            <a:endParaRPr lang="ru-RU" sz="2000" b="0" smtClean="0">
              <a:ea typeface="ＭＳ Ｐゴシック" pitchFamily="34" charset="-128"/>
            </a:endParaRPr>
          </a:p>
          <a:p>
            <a:pPr lvl="1"/>
            <a:r>
              <a:rPr lang="ru-RU" b="0" smtClean="0">
                <a:ea typeface="ＭＳ Ｐゴシック" pitchFamily="34" charset="-128"/>
              </a:rPr>
              <a:t>Интергация с системами управления </a:t>
            </a:r>
            <a:endParaRPr lang="en-US" b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b="0" smtClean="0">
                <a:ea typeface="ＭＳ Ｐゴシック" pitchFamily="34" charset="-128"/>
              </a:rPr>
              <a:t>	</a:t>
            </a:r>
            <a:r>
              <a:rPr lang="ru-RU" sz="2000" b="0" smtClean="0">
                <a:ea typeface="ＭＳ Ｐゴシック" pitchFamily="34" charset="-128"/>
              </a:rPr>
              <a:t>(грейдеры,экскаваторы, бульдозеры...)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Горная промышленность</a:t>
            </a:r>
          </a:p>
          <a:p>
            <a:r>
              <a:rPr lang="ru-RU" sz="2000" smtClean="0">
                <a:ea typeface="ＭＳ Ｐゴシック" pitchFamily="34" charset="-128"/>
              </a:rPr>
              <a:t>Мониторинг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Промышленная безопасность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Относительное положение кранов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Контроль вертикальности</a:t>
            </a:r>
            <a:endParaRPr lang="en-US" b="0" smtClean="0">
              <a:ea typeface="ＭＳ Ｐゴシック" pitchFamily="34" charset="-128"/>
            </a:endParaRPr>
          </a:p>
          <a:p>
            <a:pPr lvl="1">
              <a:buFont typeface="Arial" charset="0"/>
              <a:buNone/>
            </a:pPr>
            <a:r>
              <a:rPr lang="en-US" b="0" smtClean="0">
                <a:ea typeface="ＭＳ Ｐゴシック" pitchFamily="34" charset="-128"/>
              </a:rPr>
              <a:t>	</a:t>
            </a:r>
            <a:r>
              <a:rPr lang="ru-RU" b="0" smtClean="0">
                <a:ea typeface="ＭＳ Ｐゴシック" pitchFamily="34" charset="-128"/>
              </a:rPr>
              <a:t>высотных сооружений</a:t>
            </a:r>
          </a:p>
        </p:txBody>
      </p:sp>
      <p:pic>
        <p:nvPicPr>
          <p:cNvPr id="13005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4663" y="4356100"/>
            <a:ext cx="334803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8900" y="1365250"/>
            <a:ext cx="24638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7924800" cy="746125"/>
          </a:xfrm>
        </p:spPr>
        <p:txBody>
          <a:bodyPr/>
          <a:lstStyle/>
          <a:p>
            <a:r>
              <a:rPr lang="ru-RU" sz="2400" smtClean="0">
                <a:ea typeface="ＭＳ Ｐゴシック" pitchFamily="34" charset="-128"/>
              </a:rPr>
              <a:t>SP90м области применения: морские задачи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29613" cy="5334000"/>
          </a:xfrm>
        </p:spPr>
        <p:txBody>
          <a:bodyPr/>
          <a:lstStyle/>
          <a:p>
            <a:r>
              <a:rPr lang="ru-RU" sz="2000" smtClean="0">
                <a:ea typeface="ＭＳ Ｐゴシック" pitchFamily="34" charset="-128"/>
              </a:rPr>
              <a:t>Морские приложения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Определение позиции, скорости и</a:t>
            </a:r>
          </a:p>
          <a:p>
            <a:pPr>
              <a:buFont typeface="Wingdings" pitchFamily="2" charset="2"/>
              <a:buNone/>
            </a:pPr>
            <a:r>
              <a:rPr lang="en-US" sz="2000" b="0" smtClean="0">
                <a:ea typeface="ＭＳ Ｐゴシック" pitchFamily="34" charset="-128"/>
              </a:rPr>
              <a:t>		</a:t>
            </a:r>
            <a:r>
              <a:rPr lang="ru-RU" sz="2000" b="0" smtClean="0">
                <a:ea typeface="ＭＳ Ｐゴシック" pitchFamily="34" charset="-128"/>
              </a:rPr>
              <a:t>курса, крен/тангаж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Гидрография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Руслоуглубление и земляные</a:t>
            </a:r>
          </a:p>
          <a:p>
            <a:pPr>
              <a:buFont typeface="Wingdings" pitchFamily="2" charset="2"/>
              <a:buNone/>
            </a:pPr>
            <a:r>
              <a:rPr lang="en-US" sz="2000" b="0" smtClean="0">
                <a:ea typeface="ＭＳ Ｐゴシック" pitchFamily="34" charset="-128"/>
              </a:rPr>
              <a:t>		</a:t>
            </a:r>
            <a:r>
              <a:rPr lang="ru-RU" sz="2000" b="0" smtClean="0">
                <a:ea typeface="ＭＳ Ｐゴシック" pitchFamily="34" charset="-128"/>
              </a:rPr>
              <a:t>работы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Буровые платформы и</a:t>
            </a:r>
          </a:p>
          <a:p>
            <a:pPr>
              <a:buFont typeface="Wingdings" pitchFamily="2" charset="2"/>
              <a:buNone/>
            </a:pPr>
            <a:r>
              <a:rPr lang="en-US" sz="2000" b="0" smtClean="0">
                <a:ea typeface="ＭＳ Ｐゴシック" pitchFamily="34" charset="-128"/>
              </a:rPr>
              <a:t>		</a:t>
            </a:r>
            <a:r>
              <a:rPr lang="ru-RU" sz="2000" b="0" smtClean="0">
                <a:ea typeface="ＭＳ Ｐゴシック" pitchFamily="34" charset="-128"/>
              </a:rPr>
              <a:t>позиционирование движущихся</a:t>
            </a:r>
          </a:p>
          <a:p>
            <a:pPr>
              <a:buFont typeface="Wingdings" pitchFamily="2" charset="2"/>
              <a:buNone/>
            </a:pPr>
            <a:r>
              <a:rPr lang="en-US" sz="2000" b="0" smtClean="0">
                <a:ea typeface="ＭＳ Ｐゴシック" pitchFamily="34" charset="-128"/>
              </a:rPr>
              <a:t>		</a:t>
            </a:r>
            <a:r>
              <a:rPr lang="ru-RU" sz="2000" b="0" smtClean="0">
                <a:ea typeface="ＭＳ Ｐゴシック" pitchFamily="34" charset="-128"/>
              </a:rPr>
              <a:t>относительно платформ судов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Швартовка судов</a:t>
            </a:r>
          </a:p>
          <a:p>
            <a:pPr lvl="1"/>
            <a:r>
              <a:rPr lang="ru-RU" b="0" smtClean="0">
                <a:ea typeface="ＭＳ Ｐゴシック" pitchFamily="34" charset="-128"/>
              </a:rPr>
              <a:t>Разгрузочные операции</a:t>
            </a:r>
          </a:p>
        </p:txBody>
      </p:sp>
      <p:pic>
        <p:nvPicPr>
          <p:cNvPr id="13107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066800"/>
            <a:ext cx="24907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725" y="4664075"/>
            <a:ext cx="38512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9288" y="2932113"/>
            <a:ext cx="1905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7924800" cy="746125"/>
          </a:xfrm>
        </p:spPr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SP90м коммуникационные возможности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329613" cy="5334000"/>
          </a:xfrm>
        </p:spPr>
        <p:txBody>
          <a:bodyPr/>
          <a:lstStyle/>
          <a:p>
            <a:r>
              <a:rPr lang="ru-RU" sz="2000" b="0" smtClean="0">
                <a:ea typeface="ＭＳ Ｐゴシック" pitchFamily="34" charset="-128"/>
              </a:rPr>
              <a:t>Wi-Fi Hot Spot и Клиент</a:t>
            </a:r>
          </a:p>
          <a:p>
            <a:r>
              <a:rPr lang="ru-RU" sz="2000" b="0" smtClean="0">
                <a:ea typeface="ＭＳ Ｐゴシック" pitchFamily="34" charset="-128"/>
              </a:rPr>
              <a:t>Bluetooth</a:t>
            </a:r>
          </a:p>
          <a:p>
            <a:r>
              <a:rPr lang="ru-RU" sz="2000" b="0" smtClean="0">
                <a:ea typeface="ＭＳ Ｐゴシック" pitchFamily="34" charset="-128"/>
              </a:rPr>
              <a:t>УКВ модем 2 Вт TRx (опционально)</a:t>
            </a:r>
          </a:p>
          <a:p>
            <a:r>
              <a:rPr lang="ru-RU" sz="2000" b="0" smtClean="0">
                <a:ea typeface="ＭＳ Ｐゴシック" pitchFamily="34" charset="-128"/>
              </a:rPr>
              <a:t>Внешний УКВ модем</a:t>
            </a:r>
          </a:p>
          <a:p>
            <a:r>
              <a:rPr lang="ru-RU" sz="2000" b="0" smtClean="0">
                <a:ea typeface="ＭＳ Ｐゴシック" pitchFamily="34" charset="-128"/>
              </a:rPr>
              <a:t>3.5G модем с режимом CSD</a:t>
            </a:r>
          </a:p>
          <a:p>
            <a:r>
              <a:rPr lang="ru-RU" sz="2000" b="0" smtClean="0">
                <a:ea typeface="ＭＳ Ｐゴシック" pitchFamily="34" charset="-128"/>
              </a:rPr>
              <a:t>SMS команды и оповещения</a:t>
            </a:r>
          </a:p>
          <a:p>
            <a:r>
              <a:rPr lang="ru-RU" sz="2000" b="0" smtClean="0">
                <a:ea typeface="ＭＳ Ｐゴシック" pitchFamily="34" charset="-128"/>
              </a:rPr>
              <a:t>Email оповещения</a:t>
            </a:r>
          </a:p>
          <a:p>
            <a:r>
              <a:rPr lang="ru-RU" sz="2000" b="0" smtClean="0">
                <a:ea typeface="ＭＳ Ｐゴシック" pitchFamily="34" charset="-128"/>
              </a:rPr>
              <a:t>2 канала L-Band для Trimble RTX</a:t>
            </a:r>
          </a:p>
          <a:p>
            <a:r>
              <a:rPr lang="ru-RU" sz="2000" b="0" smtClean="0">
                <a:ea typeface="ＭＳ Ｐゴシック" pitchFamily="34" charset="-128"/>
              </a:rPr>
              <a:t>Защита от кражи с оповещениями по</a:t>
            </a:r>
          </a:p>
          <a:p>
            <a:pPr>
              <a:buFont typeface="Wingdings" pitchFamily="2" charset="2"/>
              <a:buNone/>
            </a:pPr>
            <a:r>
              <a:rPr lang="en-US" sz="2000" b="0" smtClean="0">
                <a:ea typeface="ＭＳ Ｐゴシック" pitchFamily="34" charset="-128"/>
              </a:rPr>
              <a:t>	</a:t>
            </a:r>
            <a:r>
              <a:rPr lang="ru-RU" sz="2000" b="0" smtClean="0">
                <a:ea typeface="ＭＳ Ｐゴシック" pitchFamily="34" charset="-128"/>
              </a:rPr>
              <a:t>SMS/Email</a:t>
            </a:r>
          </a:p>
        </p:txBody>
      </p:sp>
      <p:pic>
        <p:nvPicPr>
          <p:cNvPr id="132100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3450" y="4257675"/>
            <a:ext cx="4283075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8"/>
          <p:cNvPicPr>
            <a:picLocks noChangeAspect="1"/>
          </p:cNvPicPr>
          <p:nvPr/>
        </p:nvPicPr>
        <p:blipFill>
          <a:blip r:embed="rId3"/>
          <a:srcRect l="28220" t="45952" r="60754" b="34448"/>
          <a:stretch>
            <a:fillRect/>
          </a:stretch>
        </p:blipFill>
        <p:spPr bwMode="auto">
          <a:xfrm>
            <a:off x="7683500" y="2579688"/>
            <a:ext cx="12239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2102" name="Group 9"/>
          <p:cNvGrpSpPr>
            <a:grpSpLocks/>
          </p:cNvGrpSpPr>
          <p:nvPr/>
        </p:nvGrpSpPr>
        <p:grpSpPr bwMode="auto">
          <a:xfrm>
            <a:off x="7694613" y="1125538"/>
            <a:ext cx="1165225" cy="1193800"/>
            <a:chOff x="6392407" y="4142423"/>
            <a:chExt cx="1165412" cy="1194935"/>
          </a:xfrm>
        </p:grpSpPr>
        <p:sp>
          <p:nvSpPr>
            <p:cNvPr id="11" name="Rounded Rectangle 10"/>
            <p:cNvSpPr/>
            <p:nvPr/>
          </p:nvSpPr>
          <p:spPr>
            <a:xfrm>
              <a:off x="6392407" y="4142423"/>
              <a:ext cx="1165412" cy="1194935"/>
            </a:xfrm>
            <a:prstGeom prst="roundRect">
              <a:avLst/>
            </a:prstGeom>
            <a:solidFill>
              <a:srgbClr val="005288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425749" y="4177381"/>
              <a:ext cx="1087613" cy="1115485"/>
            </a:xfrm>
            <a:prstGeom prst="roundRect">
              <a:avLst/>
            </a:prstGeom>
            <a:solidFill>
              <a:srgbClr val="005288"/>
            </a:solidFill>
            <a:ln>
              <a:solidFill>
                <a:srgbClr val="FFFFFF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UHF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2105" name="Group 12"/>
          <p:cNvGrpSpPr>
            <a:grpSpLocks/>
          </p:cNvGrpSpPr>
          <p:nvPr/>
        </p:nvGrpSpPr>
        <p:grpSpPr bwMode="auto">
          <a:xfrm>
            <a:off x="6256338" y="1125538"/>
            <a:ext cx="1165225" cy="1195387"/>
            <a:chOff x="7765244" y="2643944"/>
            <a:chExt cx="1165412" cy="1194935"/>
          </a:xfrm>
        </p:grpSpPr>
        <p:grpSp>
          <p:nvGrpSpPr>
            <p:cNvPr id="132106" name="Group 13"/>
            <p:cNvGrpSpPr>
              <a:grpSpLocks/>
            </p:cNvGrpSpPr>
            <p:nvPr/>
          </p:nvGrpSpPr>
          <p:grpSpPr bwMode="auto">
            <a:xfrm>
              <a:off x="7765244" y="2643944"/>
              <a:ext cx="1165412" cy="1194935"/>
              <a:chOff x="6392407" y="4142423"/>
              <a:chExt cx="1165412" cy="1194935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6392407" y="4142423"/>
                <a:ext cx="1165412" cy="1194935"/>
              </a:xfrm>
              <a:prstGeom prst="roundRect">
                <a:avLst/>
              </a:prstGeom>
              <a:solidFill>
                <a:srgbClr val="005288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6425749" y="4177335"/>
                <a:ext cx="1087613" cy="1114004"/>
              </a:xfrm>
              <a:prstGeom prst="roundRect">
                <a:avLst/>
              </a:prstGeom>
              <a:solidFill>
                <a:srgbClr val="005288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2109" name="Picture 2" descr="Bluetooth 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3971" y="2782354"/>
              <a:ext cx="908571" cy="908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2110" name="Group 17"/>
          <p:cNvGrpSpPr>
            <a:grpSpLocks/>
          </p:cNvGrpSpPr>
          <p:nvPr/>
        </p:nvGrpSpPr>
        <p:grpSpPr bwMode="auto">
          <a:xfrm>
            <a:off x="4821238" y="2565400"/>
            <a:ext cx="1166812" cy="1193800"/>
            <a:chOff x="6392407" y="4142423"/>
            <a:chExt cx="1165412" cy="1194935"/>
          </a:xfrm>
        </p:grpSpPr>
        <p:sp>
          <p:nvSpPr>
            <p:cNvPr id="19" name="Rounded Rectangle 18"/>
            <p:cNvSpPr/>
            <p:nvPr/>
          </p:nvSpPr>
          <p:spPr>
            <a:xfrm>
              <a:off x="6392407" y="4142423"/>
              <a:ext cx="1165412" cy="1194935"/>
            </a:xfrm>
            <a:prstGeom prst="roundRect">
              <a:avLst/>
            </a:prstGeom>
            <a:solidFill>
              <a:srgbClr val="005288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425704" y="4177381"/>
              <a:ext cx="1087718" cy="1115485"/>
            </a:xfrm>
            <a:prstGeom prst="roundRect">
              <a:avLst/>
            </a:prstGeom>
            <a:solidFill>
              <a:srgbClr val="005288"/>
            </a:solidFill>
            <a:ln>
              <a:solidFill>
                <a:srgbClr val="FFFFFF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3.5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  <p:grpSp>
        <p:nvGrpSpPr>
          <p:cNvPr id="132113" name="Group 20"/>
          <p:cNvGrpSpPr>
            <a:grpSpLocks/>
          </p:cNvGrpSpPr>
          <p:nvPr/>
        </p:nvGrpSpPr>
        <p:grpSpPr bwMode="auto">
          <a:xfrm>
            <a:off x="6253163" y="2600325"/>
            <a:ext cx="1165225" cy="1195388"/>
            <a:chOff x="6392407" y="4142423"/>
            <a:chExt cx="1165412" cy="1194935"/>
          </a:xfrm>
        </p:grpSpPr>
        <p:sp>
          <p:nvSpPr>
            <p:cNvPr id="22" name="Rounded Rectangle 21"/>
            <p:cNvSpPr/>
            <p:nvPr/>
          </p:nvSpPr>
          <p:spPr>
            <a:xfrm>
              <a:off x="6392407" y="4142423"/>
              <a:ext cx="1165412" cy="1194935"/>
            </a:xfrm>
            <a:prstGeom prst="roundRect">
              <a:avLst/>
            </a:prstGeom>
            <a:solidFill>
              <a:srgbClr val="005288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425749" y="4177335"/>
              <a:ext cx="1087613" cy="1114003"/>
            </a:xfrm>
            <a:prstGeom prst="roundRect">
              <a:avLst/>
            </a:prstGeom>
            <a:solidFill>
              <a:srgbClr val="005288"/>
            </a:solidFill>
            <a:ln>
              <a:solidFill>
                <a:srgbClr val="FFFFFF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SMS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2116" name="Group 23"/>
          <p:cNvGrpSpPr>
            <a:grpSpLocks/>
          </p:cNvGrpSpPr>
          <p:nvPr/>
        </p:nvGrpSpPr>
        <p:grpSpPr bwMode="auto">
          <a:xfrm>
            <a:off x="4821238" y="1131888"/>
            <a:ext cx="1166812" cy="1195387"/>
            <a:chOff x="10594882" y="1101738"/>
            <a:chExt cx="1165412" cy="1194935"/>
          </a:xfrm>
        </p:grpSpPr>
        <p:grpSp>
          <p:nvGrpSpPr>
            <p:cNvPr id="132117" name="Group 24"/>
            <p:cNvGrpSpPr>
              <a:grpSpLocks/>
            </p:cNvGrpSpPr>
            <p:nvPr/>
          </p:nvGrpSpPr>
          <p:grpSpPr bwMode="auto">
            <a:xfrm>
              <a:off x="10594882" y="1101738"/>
              <a:ext cx="1165412" cy="1194935"/>
              <a:chOff x="6392407" y="4142423"/>
              <a:chExt cx="1165412" cy="1194935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6392407" y="4142423"/>
                <a:ext cx="1165412" cy="1194935"/>
              </a:xfrm>
              <a:prstGeom prst="roundRect">
                <a:avLst/>
              </a:prstGeom>
              <a:solidFill>
                <a:srgbClr val="005288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6425704" y="4177335"/>
                <a:ext cx="1087718" cy="1114004"/>
              </a:xfrm>
              <a:prstGeom prst="roundRect">
                <a:avLst/>
              </a:prstGeom>
              <a:solidFill>
                <a:srgbClr val="005288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4G</a:t>
                </a:r>
              </a:p>
              <a:p>
                <a:pPr algn="ctr">
                  <a:defRPr/>
                </a:pPr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LTE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2120" name="Picture 4" descr="Related ima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646682" y="1168149"/>
              <a:ext cx="1050234" cy="1050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7924800" cy="746125"/>
          </a:xfrm>
        </p:spPr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Внешний вид SP90m</a:t>
            </a:r>
          </a:p>
        </p:txBody>
      </p:sp>
      <p:pic>
        <p:nvPicPr>
          <p:cNvPr id="13312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316038"/>
            <a:ext cx="32766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Line Callout 2 (Accent Bar) 4"/>
          <p:cNvSpPr>
            <a:spLocks/>
          </p:cNvSpPr>
          <p:nvPr/>
        </p:nvSpPr>
        <p:spPr bwMode="auto">
          <a:xfrm>
            <a:off x="7162800" y="3013075"/>
            <a:ext cx="2216150" cy="720725"/>
          </a:xfrm>
          <a:prstGeom prst="accentCallout2">
            <a:avLst>
              <a:gd name="adj1" fmla="val 44421"/>
              <a:gd name="adj2" fmla="val -14343"/>
              <a:gd name="adj3" fmla="val -25722"/>
              <a:gd name="adj4" fmla="val -64444"/>
              <a:gd name="adj5" fmla="val -114056"/>
              <a:gd name="adj6" fmla="val -85394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Кнопки навигации по меню</a:t>
            </a:r>
            <a:endParaRPr lang="en-US">
              <a:latin typeface="Arial" charset="0"/>
            </a:endParaRPr>
          </a:p>
        </p:txBody>
      </p:sp>
      <p:sp>
        <p:nvSpPr>
          <p:cNvPr id="133126" name="Line Callout 2 (Accent Bar) 12"/>
          <p:cNvSpPr>
            <a:spLocks/>
          </p:cNvSpPr>
          <p:nvPr/>
        </p:nvSpPr>
        <p:spPr bwMode="auto">
          <a:xfrm>
            <a:off x="7162800" y="1103313"/>
            <a:ext cx="5099050" cy="954087"/>
          </a:xfrm>
          <a:prstGeom prst="accentCallout2">
            <a:avLst>
              <a:gd name="adj1" fmla="val 44958"/>
              <a:gd name="adj2" fmla="val -5931"/>
              <a:gd name="adj3" fmla="val 1995"/>
              <a:gd name="adj4" fmla="val -17838"/>
              <a:gd name="adj5" fmla="val 40847"/>
              <a:gd name="adj6" fmla="val -51593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Алюминиевый</a:t>
            </a:r>
          </a:p>
          <a:p>
            <a:r>
              <a:rPr lang="ru-RU">
                <a:latin typeface="Arial" charset="0"/>
              </a:rPr>
              <a:t> защищенный </a:t>
            </a:r>
          </a:p>
          <a:p>
            <a:r>
              <a:rPr lang="ru-RU">
                <a:latin typeface="Arial" charset="0"/>
              </a:rPr>
              <a:t>корпус</a:t>
            </a:r>
          </a:p>
        </p:txBody>
      </p:sp>
      <p:sp>
        <p:nvSpPr>
          <p:cNvPr id="133127" name="Line Callout 2 (Accent Bar) 14"/>
          <p:cNvSpPr>
            <a:spLocks/>
          </p:cNvSpPr>
          <p:nvPr/>
        </p:nvSpPr>
        <p:spPr bwMode="auto">
          <a:xfrm>
            <a:off x="7010400" y="4165600"/>
            <a:ext cx="1981200" cy="685800"/>
          </a:xfrm>
          <a:prstGeom prst="accentCallout2">
            <a:avLst>
              <a:gd name="adj1" fmla="val 46611"/>
              <a:gd name="adj2" fmla="val -11495"/>
              <a:gd name="adj3" fmla="val 46611"/>
              <a:gd name="adj4" fmla="val -75468"/>
              <a:gd name="adj5" fmla="val -305782"/>
              <a:gd name="adj6" fmla="val -10047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Кнопка подтверждения</a:t>
            </a:r>
            <a:endParaRPr lang="en-US">
              <a:latin typeface="Arial" charset="0"/>
            </a:endParaRPr>
          </a:p>
        </p:txBody>
      </p:sp>
      <p:sp>
        <p:nvSpPr>
          <p:cNvPr id="133128" name="Line Callout 2 (Accent Bar) 9"/>
          <p:cNvSpPr>
            <a:spLocks/>
          </p:cNvSpPr>
          <p:nvPr/>
        </p:nvSpPr>
        <p:spPr bwMode="auto">
          <a:xfrm>
            <a:off x="303213" y="1130300"/>
            <a:ext cx="1296987" cy="850900"/>
          </a:xfrm>
          <a:prstGeom prst="accentCallout2">
            <a:avLst>
              <a:gd name="adj1" fmla="val 13431"/>
              <a:gd name="adj2" fmla="val 105875"/>
              <a:gd name="adj3" fmla="val 13431"/>
              <a:gd name="adj4" fmla="val 157528"/>
              <a:gd name="adj5" fmla="val 74069"/>
              <a:gd name="adj6" fmla="val 223500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/>
              <a:t>Wi-fi </a:t>
            </a:r>
            <a:r>
              <a:rPr lang="ru-RU"/>
              <a:t>и </a:t>
            </a:r>
            <a:r>
              <a:rPr lang="en-US"/>
              <a:t>Bluetooth </a:t>
            </a:r>
            <a:r>
              <a:rPr lang="ru-RU"/>
              <a:t>антенна</a:t>
            </a:r>
            <a:endParaRPr lang="en-US"/>
          </a:p>
        </p:txBody>
      </p:sp>
      <p:sp>
        <p:nvSpPr>
          <p:cNvPr id="133129" name="Line Callout 2 (Accent Bar) 19"/>
          <p:cNvSpPr>
            <a:spLocks/>
          </p:cNvSpPr>
          <p:nvPr/>
        </p:nvSpPr>
        <p:spPr bwMode="auto">
          <a:xfrm>
            <a:off x="228600" y="2282825"/>
            <a:ext cx="1524000" cy="685800"/>
          </a:xfrm>
          <a:prstGeom prst="accentCallout2">
            <a:avLst>
              <a:gd name="adj1" fmla="val 16667"/>
              <a:gd name="adj2" fmla="val 105000"/>
              <a:gd name="adj3" fmla="val 16667"/>
              <a:gd name="adj4" fmla="val 165731"/>
              <a:gd name="adj5" fmla="val -61574"/>
              <a:gd name="adj6" fmla="val 229583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/>
              <a:t>Кнопка включения</a:t>
            </a:r>
            <a:endParaRPr lang="en-US"/>
          </a:p>
        </p:txBody>
      </p:sp>
      <p:sp>
        <p:nvSpPr>
          <p:cNvPr id="133130" name="Line Callout 2 (Accent Bar) 20"/>
          <p:cNvSpPr>
            <a:spLocks/>
          </p:cNvSpPr>
          <p:nvPr/>
        </p:nvSpPr>
        <p:spPr bwMode="auto">
          <a:xfrm>
            <a:off x="304800" y="4508500"/>
            <a:ext cx="1852613" cy="685800"/>
          </a:xfrm>
          <a:prstGeom prst="accentCallout2">
            <a:avLst>
              <a:gd name="adj1" fmla="val 16667"/>
              <a:gd name="adj2" fmla="val 104111"/>
              <a:gd name="adj3" fmla="val 16667"/>
              <a:gd name="adj4" fmla="val 125880"/>
              <a:gd name="adj5" fmla="val -357870"/>
              <a:gd name="adj6" fmla="val 183889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LED </a:t>
            </a:r>
            <a:r>
              <a:rPr lang="ru-RU">
                <a:latin typeface="Arial" charset="0"/>
              </a:rPr>
              <a:t>индикатор питания</a:t>
            </a:r>
            <a:endParaRPr lang="en-US">
              <a:latin typeface="Arial" charset="0"/>
            </a:endParaRPr>
          </a:p>
        </p:txBody>
      </p:sp>
      <p:sp>
        <p:nvSpPr>
          <p:cNvPr id="133131" name="Line Callout 2 (Accent Bar) 21"/>
          <p:cNvSpPr>
            <a:spLocks/>
          </p:cNvSpPr>
          <p:nvPr/>
        </p:nvSpPr>
        <p:spPr bwMode="auto">
          <a:xfrm>
            <a:off x="479425" y="3328988"/>
            <a:ext cx="1368425" cy="609600"/>
          </a:xfrm>
          <a:prstGeom prst="accentCallout2">
            <a:avLst>
              <a:gd name="adj1" fmla="val 40060"/>
              <a:gd name="adj2" fmla="val 92620"/>
              <a:gd name="adj3" fmla="val -4241"/>
              <a:gd name="adj4" fmla="val 145801"/>
              <a:gd name="adj5" fmla="val -160579"/>
              <a:gd name="adj6" fmla="val 203583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/>
              <a:t>OTG USB </a:t>
            </a:r>
            <a:r>
              <a:rPr lang="ru-RU"/>
              <a:t>порт</a:t>
            </a:r>
            <a:endParaRPr lang="en-US"/>
          </a:p>
        </p:txBody>
      </p:sp>
      <p:sp>
        <p:nvSpPr>
          <p:cNvPr id="133132" name="Line Callout 2 (Accent Bar) 23"/>
          <p:cNvSpPr>
            <a:spLocks/>
          </p:cNvSpPr>
          <p:nvPr/>
        </p:nvSpPr>
        <p:spPr bwMode="auto">
          <a:xfrm>
            <a:off x="7162800" y="2282825"/>
            <a:ext cx="1446213" cy="685800"/>
          </a:xfrm>
          <a:prstGeom prst="accentCallout2">
            <a:avLst>
              <a:gd name="adj1" fmla="val 46611"/>
              <a:gd name="adj2" fmla="val -21306"/>
              <a:gd name="adj3" fmla="val 46611"/>
              <a:gd name="adj4" fmla="val -53542"/>
              <a:gd name="adj5" fmla="val -6903"/>
              <a:gd name="adj6" fmla="val -81486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Бампер</a:t>
            </a:r>
            <a:endParaRPr lang="en-US">
              <a:latin typeface="Arial" charset="0"/>
            </a:endParaRPr>
          </a:p>
        </p:txBody>
      </p:sp>
      <p:sp>
        <p:nvSpPr>
          <p:cNvPr id="133133" name="Line Callout 2 (Accent Bar) 20"/>
          <p:cNvSpPr>
            <a:spLocks/>
          </p:cNvSpPr>
          <p:nvPr/>
        </p:nvSpPr>
        <p:spPr bwMode="auto">
          <a:xfrm>
            <a:off x="1403350" y="5376863"/>
            <a:ext cx="1508125" cy="685800"/>
          </a:xfrm>
          <a:prstGeom prst="accentCallout2">
            <a:avLst>
              <a:gd name="adj1" fmla="val 47245"/>
              <a:gd name="adj2" fmla="val 77319"/>
              <a:gd name="adj3" fmla="val 44639"/>
              <a:gd name="adj4" fmla="val 148745"/>
              <a:gd name="adj5" fmla="val -444412"/>
              <a:gd name="adj6" fmla="val 15628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Кнопка отмены возврата</a:t>
            </a:r>
            <a:endParaRPr lang="en-US">
              <a:latin typeface="Arial" charset="0"/>
            </a:endParaRPr>
          </a:p>
        </p:txBody>
      </p:sp>
      <p:sp>
        <p:nvSpPr>
          <p:cNvPr id="133134" name="Line Callout 2 (Accent Bar) 14"/>
          <p:cNvSpPr>
            <a:spLocks/>
          </p:cNvSpPr>
          <p:nvPr/>
        </p:nvSpPr>
        <p:spPr bwMode="auto">
          <a:xfrm>
            <a:off x="5638800" y="5194300"/>
            <a:ext cx="1752600" cy="685800"/>
          </a:xfrm>
          <a:prstGeom prst="accentCallout2">
            <a:avLst>
              <a:gd name="adj1" fmla="val 46611"/>
              <a:gd name="adj2" fmla="val -11495"/>
              <a:gd name="adj3" fmla="val 46611"/>
              <a:gd name="adj4" fmla="val -37685"/>
              <a:gd name="adj5" fmla="val -426866"/>
              <a:gd name="adj6" fmla="val -74259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OLED </a:t>
            </a:r>
            <a:r>
              <a:rPr lang="ru-RU">
                <a:latin typeface="Arial" charset="0"/>
              </a:rPr>
              <a:t>экран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a typeface="ＭＳ Ｐゴシック" pitchFamily="34" charset="-128"/>
              </a:rPr>
              <a:t>Внешний вид SP90m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/>
          <a:srcRect l="40276" t="36176" r="41476" b="38487"/>
          <a:stretch>
            <a:fillRect/>
          </a:stretch>
        </p:blipFill>
        <p:spPr bwMode="auto">
          <a:xfrm>
            <a:off x="4308475" y="1390650"/>
            <a:ext cx="179863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/>
          <a:srcRect t="2139" b="7587"/>
          <a:stretch>
            <a:fillRect/>
          </a:stretch>
        </p:blipFill>
        <p:spPr bwMode="auto">
          <a:xfrm>
            <a:off x="2547938" y="3876675"/>
            <a:ext cx="4711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Line Callout 2 (Accent Bar) 4"/>
          <p:cNvSpPr>
            <a:spLocks/>
          </p:cNvSpPr>
          <p:nvPr/>
        </p:nvSpPr>
        <p:spPr bwMode="auto">
          <a:xfrm>
            <a:off x="7432675" y="3362325"/>
            <a:ext cx="1503363" cy="514350"/>
          </a:xfrm>
          <a:prstGeom prst="accentCallout2">
            <a:avLst>
              <a:gd name="adj1" fmla="val 46611"/>
              <a:gd name="adj2" fmla="val -491"/>
              <a:gd name="adj3" fmla="val 93227"/>
              <a:gd name="adj4" fmla="val -48778"/>
              <a:gd name="adj5" fmla="val 253958"/>
              <a:gd name="adj6" fmla="val -86949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УКВ антенна</a:t>
            </a:r>
            <a:endParaRPr lang="en-US">
              <a:latin typeface="Arial" charset="0"/>
            </a:endParaRPr>
          </a:p>
        </p:txBody>
      </p:sp>
      <p:sp>
        <p:nvSpPr>
          <p:cNvPr id="43013" name="Line Callout 2 (Accent Bar) 12"/>
          <p:cNvSpPr>
            <a:spLocks/>
          </p:cNvSpPr>
          <p:nvPr/>
        </p:nvSpPr>
        <p:spPr bwMode="auto">
          <a:xfrm>
            <a:off x="7467600" y="995363"/>
            <a:ext cx="1697038" cy="300037"/>
          </a:xfrm>
          <a:prstGeom prst="accentCallout2">
            <a:avLst>
              <a:gd name="adj1" fmla="val 46611"/>
              <a:gd name="adj2" fmla="val 194"/>
              <a:gd name="adj3" fmla="val 215324"/>
              <a:gd name="adj4" fmla="val -48722"/>
              <a:gd name="adj5" fmla="val 1436352"/>
              <a:gd name="adj6" fmla="val -145014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RS232 </a:t>
            </a:r>
            <a:r>
              <a:rPr lang="ru-RU">
                <a:latin typeface="Arial" charset="0"/>
              </a:rPr>
              <a:t>порт</a:t>
            </a:r>
            <a:r>
              <a:rPr lang="en-US">
                <a:latin typeface="Arial" charset="0"/>
              </a:rPr>
              <a:t> F</a:t>
            </a:r>
          </a:p>
        </p:txBody>
      </p:sp>
      <p:sp>
        <p:nvSpPr>
          <p:cNvPr id="43014" name="Line Callout 2 (Accent Bar) 14"/>
          <p:cNvSpPr>
            <a:spLocks/>
          </p:cNvSpPr>
          <p:nvPr/>
        </p:nvSpPr>
        <p:spPr bwMode="auto">
          <a:xfrm>
            <a:off x="7432675" y="4265613"/>
            <a:ext cx="1503363" cy="490537"/>
          </a:xfrm>
          <a:prstGeom prst="accentCallout2">
            <a:avLst>
              <a:gd name="adj1" fmla="val 44833"/>
              <a:gd name="adj2" fmla="val -829"/>
              <a:gd name="adj3" fmla="val 49819"/>
              <a:gd name="adj4" fmla="val -36639"/>
              <a:gd name="adj5" fmla="val 198694"/>
              <a:gd name="adj6" fmla="val -114472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RS232/422 </a:t>
            </a:r>
            <a:r>
              <a:rPr lang="ru-RU">
                <a:latin typeface="Arial" charset="0"/>
              </a:rPr>
              <a:t>порт </a:t>
            </a: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43015" name="Line Callout 2 (Accent Bar) 9"/>
          <p:cNvSpPr>
            <a:spLocks/>
          </p:cNvSpPr>
          <p:nvPr/>
        </p:nvSpPr>
        <p:spPr bwMode="auto">
          <a:xfrm>
            <a:off x="285750" y="2163763"/>
            <a:ext cx="2000250" cy="490537"/>
          </a:xfrm>
          <a:prstGeom prst="accentCallout2">
            <a:avLst>
              <a:gd name="adj1" fmla="val 38745"/>
              <a:gd name="adj2" fmla="val 110958"/>
              <a:gd name="adj3" fmla="val 39440"/>
              <a:gd name="adj4" fmla="val 150435"/>
              <a:gd name="adj5" fmla="val 531310"/>
              <a:gd name="adj6" fmla="val 165588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GNSS </a:t>
            </a:r>
            <a:r>
              <a:rPr lang="ru-RU">
                <a:latin typeface="Arial" charset="0"/>
              </a:rPr>
              <a:t>антенна 1</a:t>
            </a:r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43016" name="Line Callout 2 (Accent Bar) 19"/>
          <p:cNvSpPr>
            <a:spLocks/>
          </p:cNvSpPr>
          <p:nvPr/>
        </p:nvSpPr>
        <p:spPr bwMode="auto">
          <a:xfrm>
            <a:off x="812800" y="1171575"/>
            <a:ext cx="2027238" cy="490538"/>
          </a:xfrm>
          <a:prstGeom prst="accentCallout2">
            <a:avLst>
              <a:gd name="adj1" fmla="val 42648"/>
              <a:gd name="adj2" fmla="val 100741"/>
              <a:gd name="adj3" fmla="val 42648"/>
              <a:gd name="adj4" fmla="val 144778"/>
              <a:gd name="adj5" fmla="val 730370"/>
              <a:gd name="adj6" fmla="val 169468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/>
              <a:t>GNSS </a:t>
            </a:r>
            <a:r>
              <a:rPr lang="ru-RU"/>
              <a:t>антенна 2</a:t>
            </a:r>
            <a:endParaRPr lang="en-US"/>
          </a:p>
        </p:txBody>
      </p:sp>
      <p:sp>
        <p:nvSpPr>
          <p:cNvPr id="43017" name="Line Callout 2 (Accent Bar) 20"/>
          <p:cNvSpPr>
            <a:spLocks/>
          </p:cNvSpPr>
          <p:nvPr/>
        </p:nvSpPr>
        <p:spPr bwMode="auto">
          <a:xfrm>
            <a:off x="0" y="3386138"/>
            <a:ext cx="1827213" cy="490537"/>
          </a:xfrm>
          <a:prstGeom prst="accentCallout2">
            <a:avLst>
              <a:gd name="adj1" fmla="val 42648"/>
              <a:gd name="adj2" fmla="val 96792"/>
              <a:gd name="adj3" fmla="val 86361"/>
              <a:gd name="adj4" fmla="val 135801"/>
              <a:gd name="adj5" fmla="val 369292"/>
              <a:gd name="adj6" fmla="val 184505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Fisher </a:t>
            </a:r>
            <a:r>
              <a:rPr lang="ru-RU">
                <a:latin typeface="Arial" charset="0"/>
              </a:rPr>
              <a:t>порт А </a:t>
            </a:r>
            <a:r>
              <a:rPr lang="en-US">
                <a:latin typeface="Arial" charset="0"/>
              </a:rPr>
              <a:t>DC </a:t>
            </a:r>
            <a:r>
              <a:rPr lang="ru-RU">
                <a:latin typeface="Arial" charset="0"/>
              </a:rPr>
              <a:t>питание</a:t>
            </a:r>
            <a:endParaRPr lang="en-US">
              <a:latin typeface="Arial" charset="0"/>
            </a:endParaRPr>
          </a:p>
        </p:txBody>
      </p:sp>
      <p:sp>
        <p:nvSpPr>
          <p:cNvPr id="43018" name="Line Callout 2 (Accent Bar) 23"/>
          <p:cNvSpPr>
            <a:spLocks/>
          </p:cNvSpPr>
          <p:nvPr/>
        </p:nvSpPr>
        <p:spPr bwMode="auto">
          <a:xfrm>
            <a:off x="7488238" y="2287588"/>
            <a:ext cx="1587500" cy="490537"/>
          </a:xfrm>
          <a:prstGeom prst="accentCallout2">
            <a:avLst>
              <a:gd name="adj1" fmla="val 46611"/>
              <a:gd name="adj2" fmla="val -1597"/>
              <a:gd name="adj3" fmla="val 46611"/>
              <a:gd name="adj4" fmla="val -53542"/>
              <a:gd name="adj5" fmla="val 496352"/>
              <a:gd name="adj6" fmla="val -123338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Внешняя</a:t>
            </a:r>
          </a:p>
          <a:p>
            <a:r>
              <a:rPr lang="en-US">
                <a:latin typeface="Arial" charset="0"/>
              </a:rPr>
              <a:t>GSM </a:t>
            </a:r>
            <a:r>
              <a:rPr lang="ru-RU">
                <a:latin typeface="Arial" charset="0"/>
              </a:rPr>
              <a:t>антенна</a:t>
            </a:r>
            <a:endParaRPr lang="en-US">
              <a:latin typeface="Arial" charset="0"/>
            </a:endParaRPr>
          </a:p>
        </p:txBody>
      </p:sp>
      <p:sp>
        <p:nvSpPr>
          <p:cNvPr id="43019" name="Line Callout 2 (Accent Bar) 20"/>
          <p:cNvSpPr>
            <a:spLocks/>
          </p:cNvSpPr>
          <p:nvPr/>
        </p:nvSpPr>
        <p:spPr bwMode="auto">
          <a:xfrm>
            <a:off x="285750" y="5519738"/>
            <a:ext cx="1597025" cy="490537"/>
          </a:xfrm>
          <a:prstGeom prst="accentCallout2">
            <a:avLst>
              <a:gd name="adj1" fmla="val 37315"/>
              <a:gd name="adj2" fmla="val 99218"/>
              <a:gd name="adj3" fmla="val 145264"/>
              <a:gd name="adj4" fmla="val 187306"/>
              <a:gd name="adj5" fmla="val -9190"/>
              <a:gd name="adj6" fmla="val 229792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Ethernet/ Serial</a:t>
            </a:r>
            <a:r>
              <a:rPr lang="ru-RU">
                <a:latin typeface="Arial" charset="0"/>
              </a:rPr>
              <a:t> порт</a:t>
            </a:r>
          </a:p>
        </p:txBody>
      </p:sp>
      <p:sp>
        <p:nvSpPr>
          <p:cNvPr id="43020" name="Line Callout 2 (Accent Bar) 14"/>
          <p:cNvSpPr>
            <a:spLocks/>
          </p:cNvSpPr>
          <p:nvPr/>
        </p:nvSpPr>
        <p:spPr bwMode="auto">
          <a:xfrm>
            <a:off x="7432675" y="5248275"/>
            <a:ext cx="1085850" cy="490538"/>
          </a:xfrm>
          <a:prstGeom prst="accentCallout2">
            <a:avLst>
              <a:gd name="adj1" fmla="val 46611"/>
              <a:gd name="adj2" fmla="val 694"/>
              <a:gd name="adj3" fmla="val 71926"/>
              <a:gd name="adj4" fmla="val -87764"/>
              <a:gd name="adj5" fmla="val 83565"/>
              <a:gd name="adj6" fmla="val -191236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>
                <a:latin typeface="Arial" charset="0"/>
              </a:rPr>
              <a:t>Земля</a:t>
            </a:r>
            <a:endParaRPr lang="en-US">
              <a:latin typeface="Arial" charset="0"/>
            </a:endParaRPr>
          </a:p>
        </p:txBody>
      </p:sp>
      <p:cxnSp>
        <p:nvCxnSpPr>
          <p:cNvPr id="15" name="Straight Connector 14"/>
          <p:cNvCxnSpPr>
            <a:stCxn id="4" idx="2"/>
          </p:cNvCxnSpPr>
          <p:nvPr/>
        </p:nvCxnSpPr>
        <p:spPr>
          <a:xfrm flipH="1">
            <a:off x="4903788" y="2552700"/>
            <a:ext cx="303212" cy="2203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rporate Template Oct 20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porate Template Oct 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porate Template Oct 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Oct 20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Oct 20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Oct 20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Oct 20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Oct 20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13">
        <a:dk1>
          <a:srgbClr val="00478E"/>
        </a:dk1>
        <a:lt1>
          <a:srgbClr val="FFFFFF"/>
        </a:lt1>
        <a:dk2>
          <a:srgbClr val="00478E"/>
        </a:dk2>
        <a:lt2>
          <a:srgbClr val="808080"/>
        </a:lt2>
        <a:accent1>
          <a:srgbClr val="F5C205"/>
        </a:accent1>
        <a:accent2>
          <a:srgbClr val="0000CC"/>
        </a:accent2>
        <a:accent3>
          <a:srgbClr val="FFFFFF"/>
        </a:accent3>
        <a:accent4>
          <a:srgbClr val="003B78"/>
        </a:accent4>
        <a:accent5>
          <a:srgbClr val="F9DDAA"/>
        </a:accent5>
        <a:accent6>
          <a:srgbClr val="0000B9"/>
        </a:accent6>
        <a:hlink>
          <a:srgbClr val="006666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Oct 2008 14">
        <a:dk1>
          <a:srgbClr val="FFFFFF"/>
        </a:dk1>
        <a:lt1>
          <a:srgbClr val="FFFFFF"/>
        </a:lt1>
        <a:dk2>
          <a:srgbClr val="0047C2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Template Oct 2008 15">
        <a:dk1>
          <a:srgbClr val="000066"/>
        </a:dk1>
        <a:lt1>
          <a:srgbClr val="FFFFFF"/>
        </a:lt1>
        <a:dk2>
          <a:srgbClr val="00478E"/>
        </a:dk2>
        <a:lt2>
          <a:srgbClr val="F5C205"/>
        </a:lt2>
        <a:accent1>
          <a:srgbClr val="F5C205"/>
        </a:accent1>
        <a:accent2>
          <a:srgbClr val="008000"/>
        </a:accent2>
        <a:accent3>
          <a:srgbClr val="AAB1C6"/>
        </a:accent3>
        <a:accent4>
          <a:srgbClr val="DADADA"/>
        </a:accent4>
        <a:accent5>
          <a:srgbClr val="F9DDAA"/>
        </a:accent5>
        <a:accent6>
          <a:srgbClr val="007300"/>
        </a:accent6>
        <a:hlink>
          <a:srgbClr val="3366CC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Template Oct 2008 16">
        <a:dk1>
          <a:srgbClr val="000066"/>
        </a:dk1>
        <a:lt1>
          <a:srgbClr val="FFFFFF"/>
        </a:lt1>
        <a:dk2>
          <a:srgbClr val="00478E"/>
        </a:dk2>
        <a:lt2>
          <a:srgbClr val="F5C205"/>
        </a:lt2>
        <a:accent1>
          <a:srgbClr val="F5C205"/>
        </a:accent1>
        <a:accent2>
          <a:srgbClr val="0000CC"/>
        </a:accent2>
        <a:accent3>
          <a:srgbClr val="AAB1C6"/>
        </a:accent3>
        <a:accent4>
          <a:srgbClr val="DADADA"/>
        </a:accent4>
        <a:accent5>
          <a:srgbClr val="F9DDAA"/>
        </a:accent5>
        <a:accent6>
          <a:srgbClr val="0000B9"/>
        </a:accent6>
        <a:hlink>
          <a:srgbClr val="006666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6294</TotalTime>
  <Words>1486</Words>
  <Application>Microsoft Office PowerPoint</Application>
  <PresentationFormat>Экран (4:3)</PresentationFormat>
  <Paragraphs>418</Paragraphs>
  <Slides>40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19</vt:i4>
      </vt:variant>
      <vt:variant>
        <vt:lpstr>Заголовки слайдов</vt:lpstr>
      </vt:variant>
      <vt:variant>
        <vt:i4>40</vt:i4>
      </vt:variant>
    </vt:vector>
  </HeadingPairs>
  <TitlesOfParts>
    <vt:vector size="65" baseType="lpstr">
      <vt:lpstr>Arial</vt:lpstr>
      <vt:lpstr>ＭＳ Ｐゴシック</vt:lpstr>
      <vt:lpstr>Calibri</vt:lpstr>
      <vt:lpstr>Wingdings</vt:lpstr>
      <vt:lpstr>Myriad Pro Cond</vt:lpstr>
      <vt:lpstr>Century Gothic</vt:lpstr>
      <vt:lpstr>Custom Design</vt:lpstr>
      <vt:lpstr>1_Corporate Template Oct 2008</vt:lpstr>
      <vt:lpstr>1_Custom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Custom Design</vt:lpstr>
      <vt:lpstr>1_Corporate Template Oct 2008</vt:lpstr>
      <vt:lpstr>1_Corporate Template Oct 2008</vt:lpstr>
      <vt:lpstr>1_Corporate Template Oct 2008</vt:lpstr>
      <vt:lpstr>1_Custom Design</vt:lpstr>
      <vt:lpstr>1_Custom Design</vt:lpstr>
      <vt:lpstr>1_Custom Design</vt:lpstr>
      <vt:lpstr>1_Custom Design</vt:lpstr>
      <vt:lpstr>1_Custom Design</vt:lpstr>
      <vt:lpstr>1_Custom Design</vt:lpstr>
      <vt:lpstr>GNSS приемник Spectra Precision SP90m</vt:lpstr>
      <vt:lpstr>Новый GNSS приемник SPECTRA PRECISION SP90</vt:lpstr>
      <vt:lpstr>SP90м основные характеристики</vt:lpstr>
      <vt:lpstr>SP90м области применения: геодезия</vt:lpstr>
      <vt:lpstr>SP90м области применения: строительство</vt:lpstr>
      <vt:lpstr>SP90м области применения: морские задачи</vt:lpstr>
      <vt:lpstr>SP90м коммуникационные возможности</vt:lpstr>
      <vt:lpstr>Внешний вид SP90m</vt:lpstr>
      <vt:lpstr>Внешний вид SP90m</vt:lpstr>
      <vt:lpstr>Внешний вид SP90m</vt:lpstr>
      <vt:lpstr>Внешний вид SP90m</vt:lpstr>
      <vt:lpstr>GNSS антенна SPGA</vt:lpstr>
      <vt:lpstr>Подключение 2 GNSS антенн</vt:lpstr>
      <vt:lpstr>Характеристики GNSS</vt:lpstr>
      <vt:lpstr>Характеристики GNSS</vt:lpstr>
      <vt:lpstr>Характеристики GNSS</vt:lpstr>
      <vt:lpstr>Режим работы</vt:lpstr>
      <vt:lpstr>Режим работы и новые технологии</vt:lpstr>
      <vt:lpstr>Hot Standby RTK ровер (Backup RTK)</vt:lpstr>
      <vt:lpstr>Hot Standby RTK ровер (Backup RTK)</vt:lpstr>
      <vt:lpstr>WiFi точка доступа</vt:lpstr>
      <vt:lpstr>WiFi клиент</vt:lpstr>
      <vt:lpstr>WiFi точка доступа/клиент</vt:lpstr>
      <vt:lpstr>ETHERNET TCP/IP  соединение</vt:lpstr>
      <vt:lpstr>Web интерфейс</vt:lpstr>
      <vt:lpstr>CENTER POINT RTX</vt:lpstr>
      <vt:lpstr>Параметры курса</vt:lpstr>
      <vt:lpstr>Параметры курса: варианты установки антенн</vt:lpstr>
      <vt:lpstr>CENTRAL CLOUD CORRECTIONS (CCC)</vt:lpstr>
      <vt:lpstr>Передача УКВ поправок на одной частоте</vt:lpstr>
      <vt:lpstr>Передача УКВ поправок на одной частоте</vt:lpstr>
      <vt:lpstr>Режим репитера</vt:lpstr>
      <vt:lpstr>Режим репитера</vt:lpstr>
      <vt:lpstr>Защита от кражи</vt:lpstr>
      <vt:lpstr>Защита от несанкционированного  использования</vt:lpstr>
      <vt:lpstr>Ограниченное время использование приемника</vt:lpstr>
      <vt:lpstr>Мониторинг и управление приемником через SMS </vt:lpstr>
      <vt:lpstr>Встроенный NTRIP CASTER</vt:lpstr>
      <vt:lpstr>Стандартные аксессуары</vt:lpstr>
      <vt:lpstr>Контакты</vt:lpstr>
    </vt:vector>
  </TitlesOfParts>
  <Company>Trimble Navigation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Nicole Brecht</dc:creator>
  <cp:lastModifiedBy>GL</cp:lastModifiedBy>
  <cp:revision>472</cp:revision>
  <cp:lastPrinted>2014-01-24T13:38:47Z</cp:lastPrinted>
  <dcterms:created xsi:type="dcterms:W3CDTF">2008-11-17T11:31:35Z</dcterms:created>
  <dcterms:modified xsi:type="dcterms:W3CDTF">2017-12-14T08:34:50Z</dcterms:modified>
</cp:coreProperties>
</file>